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4" r:id="rId2"/>
    <p:sldId id="585" r:id="rId3"/>
    <p:sldId id="586" r:id="rId4"/>
    <p:sldId id="587" r:id="rId5"/>
    <p:sldId id="588" r:id="rId6"/>
    <p:sldId id="589" r:id="rId7"/>
    <p:sldId id="590" r:id="rId8"/>
    <p:sldId id="591" r:id="rId9"/>
    <p:sldId id="592" r:id="rId10"/>
    <p:sldId id="59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4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609D3C-7247-4DCD-9145-C5D2993866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4DC6EF-EDA1-4CF0-B784-291562225B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0F5E3D-48D7-46BA-AA9D-CE208F71F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155443-F7DB-4BA7-ABAC-6DF7AF90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054763-8D6B-4529-964E-A9747777C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25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D94C5-B36F-48F8-BBF6-B34427A1F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DE27215-B350-47CD-B68B-EC5F566AD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E5BF73-DD9F-4CDF-BDE2-B42107AA0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215199-1A23-4C90-8557-DDA918633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01FF8B-2191-4992-B23D-1BCDC45F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82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631E962-81D3-462A-8FD9-C8FF36B186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516BCE6-2B23-4833-BE41-2E78C4BC9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EE2FF9-847B-4AC4-8CF1-312E201FE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56D202-502E-44EE-B78E-96A7FF316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0282DF-1FEF-416D-803D-5ACCF8EE8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64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3B677E-3E2F-4B5C-BACE-AA6A44B84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ACD58F-B152-4B3C-9C72-A4FF220FA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6FC3CF-E8C8-43C8-9B6A-FCCF069B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4EEFF-0462-4395-AB2D-86F3D88FA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2417E7-E3DC-4A3B-BBC2-1C0FCA5B8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43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F383D-E3DA-4245-AF87-D3CBFC53C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912BDC5-41AB-4B70-AB36-6D5FE4625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C14125-9D60-4D0E-9A55-9F7E0C2F2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6CE040-E026-418C-A0EE-D46D7AF1A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C148EE-4D49-4299-93BD-DB6AAA8F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5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16A122-6EBC-49A0-9D06-04AB2E4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AB524CC-77A7-4E78-B5F9-84D0E2F4A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13A2B4D-CC1D-47B4-8305-F77AB7DDE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BAA3D2-1BA6-4F1D-B6AE-AAECEDA0B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43F48-0797-4F7F-AB65-B5832849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6A808B1-BF21-4336-BC0C-26D9833A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55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AD676A-690B-47B9-9ADA-82D5C638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59B60D-1CBD-4AC9-A1A7-14EB1CAA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72563F-07CA-4235-819F-E434A88CB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FE5B223-C245-49CE-96C5-B84938701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B1671D8-7481-4443-87E5-C6D7D04C35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6EBC46-C0F7-4E37-815A-6E8C094EF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891973-C149-4A3B-914B-1000F0BBB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7958079-EAAF-4AD2-9B4D-BF0CD5580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42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DA775E-4739-4A65-944E-3D76C1B92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4CDBF3-B1EC-4A52-B69F-2FBD60E5F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0B5BF15-0768-4809-8483-F064A20D1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4C87143-5AE3-4EB3-87E1-86E7C0460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57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D11B1C8-4546-4737-B887-5730D038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7E1427C-1EF6-47E4-8F12-7CF37F680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4BEE0B-E2AC-4447-836E-C9703637B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3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814030-A88E-47EA-9F19-4B6495E48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A02F816-DC95-44A4-90A9-74C0C4C68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79532EC-77E1-46BA-955E-C3AFF0780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F93C53-DB98-4C86-8F7F-2AB03FED9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D18BA9-F032-4235-90AC-115E417A3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C83379-08B3-46D1-A7DD-9C864684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37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C5D13A-CE2E-4C10-B2EF-3D7A09E10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2D78057-CD9A-46B5-98D6-3CD1098548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E64E616-8E6F-484C-8927-2C53092D4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F7F171-51DC-45F1-8393-EC5BF359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87C7387-F57C-46CB-9B58-B7372B1BA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AF4294-B0D8-4DDA-A5E1-E043145B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91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32A694F-2025-4669-8A08-C9C204151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193EAD-D8F7-4A7F-B0B2-2E2213D7C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E76D86-319B-4D14-AF6D-BDA13913FE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BCF28-08B1-44FE-9221-E24EF43351CB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6BE020-C6D1-47B5-B3DD-4AA094846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26A5C4-B574-489A-BA73-1C3CF67D5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D4452-BBC6-4C2B-8404-40DFBC934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72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EF21F7-BCD7-4937-8035-532580AB7F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Python WEB</a:t>
            </a:r>
            <a:r>
              <a:rPr lang="zh-CN" altLang="zh-CN" dirty="0">
                <a:solidFill>
                  <a:schemeClr val="bg1"/>
                </a:solidFill>
              </a:rPr>
              <a:t>框架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A3DA625-8E08-4C20-8F20-DE9C20773B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62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zh-CN" altLang="en-US" dirty="0">
                <a:solidFill>
                  <a:schemeClr val="bg1"/>
                </a:solidFill>
              </a:rPr>
              <a:t>简单应用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</a:t>
            </a:r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en-US" altLang="zh-CN" dirty="0">
                <a:solidFill>
                  <a:schemeClr val="bg1"/>
                </a:solidFill>
              </a:rPr>
              <a:t> import </a:t>
            </a:r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</a:t>
            </a:r>
            <a:r>
              <a:rPr lang="en-US" altLang="zh-CN" dirty="0" err="1">
                <a:solidFill>
                  <a:schemeClr val="bg1"/>
                </a:solidFill>
              </a:rPr>
              <a:t>sanic.response</a:t>
            </a:r>
            <a:r>
              <a:rPr lang="en-US" altLang="zh-CN" dirty="0">
                <a:solidFill>
                  <a:schemeClr val="bg1"/>
                </a:solidFill>
              </a:rPr>
              <a:t> import json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app = </a:t>
            </a:r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@</a:t>
            </a:r>
            <a:r>
              <a:rPr lang="en-US" altLang="zh-CN" dirty="0" err="1">
                <a:solidFill>
                  <a:schemeClr val="bg1"/>
                </a:solidFill>
              </a:rPr>
              <a:t>app.route</a:t>
            </a:r>
            <a:r>
              <a:rPr lang="en-US" altLang="zh-CN" dirty="0">
                <a:solidFill>
                  <a:schemeClr val="bg1"/>
                </a:solidFill>
              </a:rPr>
              <a:t>("/")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async def test(request):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return json({"hello": "world"})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if __name__ == "__main__":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app.run</a:t>
            </a:r>
            <a:r>
              <a:rPr lang="en-US" altLang="zh-CN" dirty="0">
                <a:solidFill>
                  <a:schemeClr val="bg1"/>
                </a:solidFill>
              </a:rPr>
              <a:t>(host="127.0.0.1", port=8080)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8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Python WEB</a:t>
            </a:r>
            <a:r>
              <a:rPr lang="zh-CN" altLang="zh-CN" dirty="0">
                <a:solidFill>
                  <a:schemeClr val="bg1"/>
                </a:solidFill>
              </a:rPr>
              <a:t>框架简介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说到</a:t>
            </a:r>
            <a:r>
              <a:rPr lang="en-US" altLang="zh-CN" dirty="0">
                <a:solidFill>
                  <a:schemeClr val="bg1"/>
                </a:solidFill>
              </a:rPr>
              <a:t>Web </a:t>
            </a:r>
            <a:r>
              <a:rPr lang="zh-CN" altLang="en-US" dirty="0">
                <a:solidFill>
                  <a:schemeClr val="bg1"/>
                </a:solidFill>
              </a:rPr>
              <a:t>框架，</a:t>
            </a:r>
            <a:r>
              <a:rPr lang="en-US" altLang="zh-CN" dirty="0">
                <a:solidFill>
                  <a:schemeClr val="bg1"/>
                </a:solidFill>
              </a:rPr>
              <a:t>Ruby</a:t>
            </a:r>
            <a:r>
              <a:rPr lang="zh-CN" altLang="en-US" dirty="0">
                <a:solidFill>
                  <a:schemeClr val="bg1"/>
                </a:solidFill>
              </a:rPr>
              <a:t>的世界</a:t>
            </a:r>
            <a:r>
              <a:rPr lang="en-US" altLang="zh-CN" dirty="0">
                <a:solidFill>
                  <a:schemeClr val="bg1"/>
                </a:solidFill>
              </a:rPr>
              <a:t>Rails</a:t>
            </a:r>
            <a:r>
              <a:rPr lang="zh-CN" altLang="en-US" dirty="0">
                <a:solidFill>
                  <a:schemeClr val="bg1"/>
                </a:solidFill>
              </a:rPr>
              <a:t>一统江湖，而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则是一个百花齐放的世界，各种微框架、框架不可胜数。也正是因为</a:t>
            </a:r>
            <a:r>
              <a:rPr lang="en-US" altLang="zh-CN" dirty="0">
                <a:solidFill>
                  <a:schemeClr val="bg1"/>
                </a:solidFill>
              </a:rPr>
              <a:t>Python Web</a:t>
            </a:r>
            <a:r>
              <a:rPr lang="zh-CN" altLang="en-US" dirty="0">
                <a:solidFill>
                  <a:schemeClr val="bg1"/>
                </a:solidFill>
              </a:rPr>
              <a:t>开发框架太多，所以在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社区总有关于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框架孰优孰劣的话题，讨论的时间跨度甚至长达</a:t>
            </a:r>
            <a:r>
              <a:rPr lang="en-US" altLang="zh-CN" dirty="0">
                <a:solidFill>
                  <a:schemeClr val="bg1"/>
                </a:solidFill>
              </a:rPr>
              <a:t>3-5</a:t>
            </a:r>
            <a:r>
              <a:rPr lang="zh-CN" altLang="en-US" dirty="0">
                <a:solidFill>
                  <a:schemeClr val="bg1"/>
                </a:solidFill>
              </a:rPr>
              <a:t>年。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这么多框架，能挨个玩个遍的人不多，下面值简单介绍常用的几个，即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835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zh-CN" dirty="0">
                <a:solidFill>
                  <a:schemeClr val="bg1"/>
                </a:solidFill>
              </a:rPr>
              <a:t>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框架虽然说是百花齐放，但仍然有那么一家是最大的，它就是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。要说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是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框架里最好的，有人同意也有人坚决反对，但说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的文档最完善、市场占有率最高、招聘职位最多估计大家都没什么意见。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为人所称道的地方主要有：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完美的文档，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的成功，我觉得很大一部分原因要归功于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近乎完美的官方文档（包括</a:t>
            </a:r>
            <a:r>
              <a:rPr lang="en-US" altLang="zh-CN" dirty="0">
                <a:solidFill>
                  <a:schemeClr val="bg1"/>
                </a:solidFill>
              </a:rPr>
              <a:t>Django book</a:t>
            </a:r>
            <a:r>
              <a:rPr lang="zh-CN" altLang="en-US" dirty="0">
                <a:solidFill>
                  <a:schemeClr val="bg1"/>
                </a:solidFill>
              </a:rPr>
              <a:t>）。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全套的解决方案，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象</a:t>
            </a:r>
            <a:r>
              <a:rPr lang="en-US" altLang="zh-CN" dirty="0">
                <a:solidFill>
                  <a:schemeClr val="bg1"/>
                </a:solidFill>
              </a:rPr>
              <a:t>Rails</a:t>
            </a:r>
            <a:r>
              <a:rPr lang="zh-CN" altLang="en-US" dirty="0">
                <a:solidFill>
                  <a:schemeClr val="bg1"/>
                </a:solidFill>
              </a:rPr>
              <a:t>一样，提供全套的解决方案（</a:t>
            </a:r>
            <a:r>
              <a:rPr lang="en-US" altLang="zh-CN" dirty="0">
                <a:solidFill>
                  <a:schemeClr val="bg1"/>
                </a:solidFill>
              </a:rPr>
              <a:t>full-stack framework + batteries included</a:t>
            </a:r>
            <a:r>
              <a:rPr lang="zh-CN" altLang="en-US" dirty="0">
                <a:solidFill>
                  <a:schemeClr val="bg1"/>
                </a:solidFill>
              </a:rPr>
              <a:t>），基本要什么有什么（比如：</a:t>
            </a:r>
            <a:r>
              <a:rPr lang="en-US" altLang="zh-CN" dirty="0">
                <a:solidFill>
                  <a:schemeClr val="bg1"/>
                </a:solidFill>
              </a:rPr>
              <a:t>cache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session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feed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 err="1">
                <a:solidFill>
                  <a:schemeClr val="bg1"/>
                </a:solidFill>
              </a:rPr>
              <a:t>orm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geo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auth</a:t>
            </a:r>
            <a:r>
              <a:rPr lang="zh-CN" altLang="en-US" dirty="0">
                <a:solidFill>
                  <a:schemeClr val="bg1"/>
                </a:solidFill>
              </a:rPr>
              <a:t>），而且全部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自己造，开发网 站应手的工具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基本都给你做好了，因此开发效率是不用说的，出了问题也算好找，不在你的代码里就在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的源码里。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强大的</a:t>
            </a:r>
            <a:r>
              <a:rPr lang="en-US" altLang="zh-CN" dirty="0">
                <a:solidFill>
                  <a:schemeClr val="bg1"/>
                </a:solidFill>
              </a:rPr>
              <a:t>URL</a:t>
            </a:r>
            <a:r>
              <a:rPr lang="zh-CN" altLang="en-US" dirty="0">
                <a:solidFill>
                  <a:schemeClr val="bg1"/>
                </a:solidFill>
              </a:rPr>
              <a:t>路由配置，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让你可以设计出非常优雅的</a:t>
            </a:r>
            <a:r>
              <a:rPr lang="en-US" altLang="zh-CN" dirty="0">
                <a:solidFill>
                  <a:schemeClr val="bg1"/>
                </a:solidFill>
              </a:rPr>
              <a:t>URL</a:t>
            </a:r>
            <a:r>
              <a:rPr lang="zh-CN" altLang="en-US" dirty="0">
                <a:solidFill>
                  <a:schemeClr val="bg1"/>
                </a:solidFill>
              </a:rPr>
              <a:t>，在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里你基本可以跟丑陋的</a:t>
            </a:r>
            <a:r>
              <a:rPr lang="en-US" altLang="zh-CN" dirty="0">
                <a:solidFill>
                  <a:schemeClr val="bg1"/>
                </a:solidFill>
              </a:rPr>
              <a:t>GET</a:t>
            </a:r>
            <a:r>
              <a:rPr lang="zh-CN" altLang="en-US" dirty="0">
                <a:solidFill>
                  <a:schemeClr val="bg1"/>
                </a:solidFill>
              </a:rPr>
              <a:t>参数说拜拜。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自助管理后台，</a:t>
            </a:r>
            <a:r>
              <a:rPr lang="en-US" altLang="zh-CN" dirty="0">
                <a:solidFill>
                  <a:schemeClr val="bg1"/>
                </a:solidFill>
              </a:rPr>
              <a:t>admin interface</a:t>
            </a:r>
            <a:r>
              <a:rPr lang="zh-CN" altLang="en-US" dirty="0">
                <a:solidFill>
                  <a:schemeClr val="bg1"/>
                </a:solidFill>
              </a:rPr>
              <a:t>是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en-US" dirty="0">
                <a:solidFill>
                  <a:schemeClr val="bg1"/>
                </a:solidFill>
              </a:rPr>
              <a:t>里比较吸引眼球的一项</a:t>
            </a:r>
            <a:r>
              <a:rPr lang="en-US" altLang="zh-CN" dirty="0" err="1">
                <a:solidFill>
                  <a:schemeClr val="bg1"/>
                </a:solidFill>
              </a:rPr>
              <a:t>contrib</a:t>
            </a:r>
            <a:r>
              <a:rPr lang="zh-CN" altLang="en-US" dirty="0">
                <a:solidFill>
                  <a:schemeClr val="bg1"/>
                </a:solidFill>
              </a:rPr>
              <a:t>，让你几乎不用写一行代码就拥有一个完整的后台管理界面。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7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>
                <a:solidFill>
                  <a:schemeClr val="bg1"/>
                </a:solidFill>
              </a:rPr>
              <a:t>系统紧耦合，如果你觉得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zh-CN" dirty="0">
                <a:solidFill>
                  <a:schemeClr val="bg1"/>
                </a:solidFill>
              </a:rPr>
              <a:t>内置的某项功能不是很好，想用喜欢的第三方库来代替是很难的，比如下面将要说的</a:t>
            </a:r>
            <a:r>
              <a:rPr lang="en-US" altLang="zh-CN" dirty="0">
                <a:solidFill>
                  <a:schemeClr val="bg1"/>
                </a:solidFill>
              </a:rPr>
              <a:t>ORM</a:t>
            </a:r>
            <a:r>
              <a:rPr lang="zh-CN" altLang="zh-CN" dirty="0">
                <a:solidFill>
                  <a:schemeClr val="bg1"/>
                </a:solidFill>
              </a:rPr>
              <a:t>、</a:t>
            </a:r>
            <a:r>
              <a:rPr lang="en-US" altLang="zh-CN" dirty="0">
                <a:solidFill>
                  <a:schemeClr val="bg1"/>
                </a:solidFill>
              </a:rPr>
              <a:t>Template</a:t>
            </a:r>
            <a:r>
              <a:rPr lang="zh-CN" altLang="zh-CN" dirty="0">
                <a:solidFill>
                  <a:schemeClr val="bg1"/>
                </a:solidFill>
              </a:rPr>
              <a:t>。要在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zh-CN" dirty="0">
                <a:solidFill>
                  <a:schemeClr val="bg1"/>
                </a:solidFill>
              </a:rPr>
              <a:t>里用</a:t>
            </a:r>
            <a:r>
              <a:rPr lang="en-US" altLang="zh-CN" dirty="0" err="1">
                <a:solidFill>
                  <a:schemeClr val="bg1"/>
                </a:solidFill>
              </a:rPr>
              <a:t>SQLAlchemy</a:t>
            </a:r>
            <a:r>
              <a:rPr lang="zh-CN" altLang="zh-CN" dirty="0">
                <a:solidFill>
                  <a:schemeClr val="bg1"/>
                </a:solidFill>
              </a:rPr>
              <a:t>或</a:t>
            </a:r>
            <a:r>
              <a:rPr lang="en-US" altLang="zh-CN" dirty="0">
                <a:solidFill>
                  <a:schemeClr val="bg1"/>
                </a:solidFill>
              </a:rPr>
              <a:t>Mako</a:t>
            </a:r>
            <a:r>
              <a:rPr lang="zh-CN" altLang="zh-CN" dirty="0">
                <a:solidFill>
                  <a:schemeClr val="bg1"/>
                </a:solidFill>
              </a:rPr>
              <a:t>几乎是不可能，即使打了一些补丁用上了也会让你觉得非常非常别扭。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Template</a:t>
            </a:r>
            <a:r>
              <a:rPr lang="zh-CN" altLang="zh-CN" dirty="0">
                <a:solidFill>
                  <a:schemeClr val="bg1"/>
                </a:solidFill>
              </a:rPr>
              <a:t>功能比较弱，不能插入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zh-CN" dirty="0">
                <a:solidFill>
                  <a:schemeClr val="bg1"/>
                </a:solidFill>
              </a:rPr>
              <a:t>代码，要写复杂一点的逻辑需要另外用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zh-CN" dirty="0">
                <a:solidFill>
                  <a:schemeClr val="bg1"/>
                </a:solidFill>
              </a:rPr>
              <a:t>实现</a:t>
            </a:r>
            <a:r>
              <a:rPr lang="en-US" altLang="zh-CN" dirty="0">
                <a:solidFill>
                  <a:schemeClr val="bg1"/>
                </a:solidFill>
              </a:rPr>
              <a:t>Tag</a:t>
            </a:r>
            <a:r>
              <a:rPr lang="zh-CN" altLang="zh-CN" dirty="0">
                <a:solidFill>
                  <a:schemeClr val="bg1"/>
                </a:solidFill>
              </a:rPr>
              <a:t>或</a:t>
            </a:r>
            <a:r>
              <a:rPr lang="en-US" altLang="zh-CN" dirty="0">
                <a:solidFill>
                  <a:schemeClr val="bg1"/>
                </a:solidFill>
              </a:rPr>
              <a:t>Filter</a:t>
            </a:r>
            <a:r>
              <a:rPr lang="zh-CN" altLang="zh-CN" dirty="0">
                <a:solidFill>
                  <a:schemeClr val="bg1"/>
                </a:solidFill>
              </a:rPr>
              <a:t>。关于模板这一点，一直以来争论比较多。</a:t>
            </a:r>
            <a:r>
              <a:rPr lang="en-US" altLang="zh-CN" dirty="0">
                <a:solidFill>
                  <a:schemeClr val="bg1"/>
                </a:solidFill>
              </a:rPr>
              <a:t> </a:t>
            </a:r>
            <a:endParaRPr lang="zh-CN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URL</a:t>
            </a:r>
            <a:r>
              <a:rPr lang="zh-CN" altLang="zh-CN" dirty="0">
                <a:solidFill>
                  <a:schemeClr val="bg1"/>
                </a:solidFill>
              </a:rPr>
              <a:t>配置虽然强大，但全部要手写，这一点跟</a:t>
            </a:r>
            <a:r>
              <a:rPr lang="en-US" altLang="zh-CN" dirty="0">
                <a:solidFill>
                  <a:schemeClr val="bg1"/>
                </a:solidFill>
              </a:rPr>
              <a:t>Rails</a:t>
            </a:r>
            <a:r>
              <a:rPr lang="zh-CN" altLang="zh-CN" dirty="0">
                <a:solidFill>
                  <a:schemeClr val="bg1"/>
                </a:solidFill>
              </a:rPr>
              <a:t>的</a:t>
            </a:r>
            <a:r>
              <a:rPr lang="en-US" altLang="zh-CN" dirty="0">
                <a:solidFill>
                  <a:schemeClr val="bg1"/>
                </a:solidFill>
              </a:rPr>
              <a:t>Convention over configuration</a:t>
            </a:r>
            <a:r>
              <a:rPr lang="zh-CN" altLang="zh-CN" dirty="0">
                <a:solidFill>
                  <a:schemeClr val="bg1"/>
                </a:solidFill>
              </a:rPr>
              <a:t>的理念完全相左，高手和初识</a:t>
            </a:r>
            <a:r>
              <a:rPr lang="en-US" altLang="zh-CN" dirty="0">
                <a:solidFill>
                  <a:schemeClr val="bg1"/>
                </a:solidFill>
              </a:rPr>
              <a:t>Django</a:t>
            </a:r>
            <a:r>
              <a:rPr lang="zh-CN" altLang="zh-CN" dirty="0">
                <a:solidFill>
                  <a:schemeClr val="bg1"/>
                </a:solidFill>
              </a:rPr>
              <a:t>的人配出来的</a:t>
            </a:r>
            <a:r>
              <a:rPr lang="en-US" altLang="zh-CN" dirty="0">
                <a:solidFill>
                  <a:schemeClr val="bg1"/>
                </a:solidFill>
              </a:rPr>
              <a:t>URL</a:t>
            </a:r>
            <a:r>
              <a:rPr lang="zh-CN" altLang="zh-CN" dirty="0">
                <a:solidFill>
                  <a:schemeClr val="bg1"/>
                </a:solidFill>
              </a:rPr>
              <a:t>会有很大差异。</a:t>
            </a:r>
          </a:p>
          <a:p>
            <a:r>
              <a:rPr lang="zh-CN" altLang="zh-CN" dirty="0">
                <a:solidFill>
                  <a:schemeClr val="bg1"/>
                </a:solidFill>
              </a:rPr>
              <a:t>数据库</a:t>
            </a:r>
            <a:r>
              <a:rPr lang="en-US" altLang="zh-CN" dirty="0">
                <a:solidFill>
                  <a:schemeClr val="bg1"/>
                </a:solidFill>
              </a:rPr>
              <a:t>schema</a:t>
            </a:r>
            <a:r>
              <a:rPr lang="zh-CN" altLang="zh-CN" dirty="0">
                <a:solidFill>
                  <a:schemeClr val="bg1"/>
                </a:solidFill>
              </a:rPr>
              <a:t>都给你定好了，这样问题就来了，比如很多网站要求</a:t>
            </a:r>
            <a:r>
              <a:rPr lang="en-US" altLang="zh-CN" dirty="0">
                <a:solidFill>
                  <a:schemeClr val="bg1"/>
                </a:solidFill>
              </a:rPr>
              <a:t>email</a:t>
            </a:r>
            <a:r>
              <a:rPr lang="zh-CN" altLang="zh-CN" dirty="0">
                <a:solidFill>
                  <a:schemeClr val="bg1"/>
                </a:solidFill>
              </a:rPr>
              <a:t>地址唯一，可</a:t>
            </a:r>
            <a:r>
              <a:rPr lang="en-US" altLang="zh-CN" dirty="0">
                <a:solidFill>
                  <a:schemeClr val="bg1"/>
                </a:solidFill>
              </a:rPr>
              <a:t>schema</a:t>
            </a:r>
            <a:r>
              <a:rPr lang="zh-CN" altLang="zh-CN" dirty="0">
                <a:solidFill>
                  <a:schemeClr val="bg1"/>
                </a:solidFill>
              </a:rPr>
              <a:t>里这个字段的值不是唯一的，纠结是必须的了。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zh-CN" dirty="0">
                <a:solidFill>
                  <a:schemeClr val="bg1"/>
                </a:solidFill>
              </a:rPr>
              <a:t>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2874"/>
            <a:ext cx="10515600" cy="5316717"/>
          </a:xfrm>
        </p:spPr>
        <p:txBody>
          <a:bodyPr>
            <a:normAutofit lnSpcReduction="1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是一个基于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开发并且依赖</a:t>
            </a:r>
            <a:r>
              <a:rPr lang="en-US" altLang="zh-CN" dirty="0">
                <a:solidFill>
                  <a:schemeClr val="bg1"/>
                </a:solidFill>
              </a:rPr>
              <a:t>jinja2</a:t>
            </a:r>
            <a:r>
              <a:rPr lang="zh-CN" altLang="en-US" dirty="0">
                <a:solidFill>
                  <a:schemeClr val="bg1"/>
                </a:solidFill>
              </a:rPr>
              <a:t>模板和</a:t>
            </a:r>
            <a:r>
              <a:rPr lang="en-US" altLang="zh-CN" dirty="0" err="1">
                <a:solidFill>
                  <a:schemeClr val="bg1"/>
                </a:solidFill>
              </a:rPr>
              <a:t>Werkzeug</a:t>
            </a:r>
            <a:r>
              <a:rPr lang="en-US" altLang="zh-CN" dirty="0">
                <a:solidFill>
                  <a:schemeClr val="bg1"/>
                </a:solidFill>
              </a:rPr>
              <a:t> WSGI</a:t>
            </a:r>
            <a:r>
              <a:rPr lang="zh-CN" altLang="en-US" dirty="0">
                <a:solidFill>
                  <a:schemeClr val="bg1"/>
                </a:solidFill>
              </a:rPr>
              <a:t>服务的一个微型框架。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微型框架中的“微”意味着 </a:t>
            </a:r>
            <a:r>
              <a:rPr lang="en-US" altLang="zh-CN" dirty="0">
                <a:solidFill>
                  <a:schemeClr val="bg1"/>
                </a:solidFill>
              </a:rPr>
              <a:t>Flask </a:t>
            </a:r>
            <a:r>
              <a:rPr lang="zh-CN" altLang="en-US" dirty="0">
                <a:solidFill>
                  <a:schemeClr val="bg1"/>
                </a:solidFill>
              </a:rPr>
              <a:t>旨在保持核心简单而易于扩展。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不会为开发人员制定过多约束，比如用户登陆状态记录，开发人员可以使用传统的</a:t>
            </a:r>
            <a:r>
              <a:rPr lang="en-US" altLang="zh-CN" dirty="0">
                <a:solidFill>
                  <a:schemeClr val="bg1"/>
                </a:solidFill>
              </a:rPr>
              <a:t>session</a:t>
            </a:r>
            <a:r>
              <a:rPr lang="zh-CN" altLang="en-US" dirty="0">
                <a:solidFill>
                  <a:schemeClr val="bg1"/>
                </a:solidFill>
              </a:rPr>
              <a:t>与</a:t>
            </a:r>
            <a:r>
              <a:rPr lang="en-US" altLang="zh-CN" dirty="0">
                <a:solidFill>
                  <a:schemeClr val="bg1"/>
                </a:solidFill>
              </a:rPr>
              <a:t>cookie</a:t>
            </a:r>
            <a:r>
              <a:rPr lang="zh-CN" altLang="en-US" dirty="0">
                <a:solidFill>
                  <a:schemeClr val="bg1"/>
                </a:solidFill>
              </a:rPr>
              <a:t>，同时也可以选择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已经封装好的</a:t>
            </a:r>
            <a:r>
              <a:rPr lang="en-US" altLang="zh-CN" dirty="0">
                <a:solidFill>
                  <a:schemeClr val="bg1"/>
                </a:solidFill>
              </a:rPr>
              <a:t>Flask-login</a:t>
            </a:r>
            <a:r>
              <a:rPr lang="zh-CN" altLang="en-US" dirty="0">
                <a:solidFill>
                  <a:schemeClr val="bg1"/>
                </a:solidFill>
              </a:rPr>
              <a:t>接口。这些接口只需要引入，没有太多约束，同时不实用也不会有任何影响。并且</a:t>
            </a:r>
            <a:r>
              <a:rPr lang="en-US" altLang="zh-CN" dirty="0">
                <a:solidFill>
                  <a:schemeClr val="bg1"/>
                </a:solidFill>
              </a:rPr>
              <a:t>Flask </a:t>
            </a:r>
            <a:r>
              <a:rPr lang="zh-CN" altLang="en-US" dirty="0">
                <a:solidFill>
                  <a:schemeClr val="bg1"/>
                </a:solidFill>
              </a:rPr>
              <a:t>所选择的固有约束，如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默认使用的模板引擎</a:t>
            </a:r>
            <a:r>
              <a:rPr lang="en-US" altLang="zh-CN" dirty="0">
                <a:solidFill>
                  <a:schemeClr val="bg1"/>
                </a:solidFill>
              </a:rPr>
              <a:t>Jinja2</a:t>
            </a:r>
            <a:r>
              <a:rPr lang="zh-CN" altLang="en-US" dirty="0">
                <a:solidFill>
                  <a:schemeClr val="bg1"/>
                </a:solidFill>
              </a:rPr>
              <a:t>，则很容易兼容、替换。除此之外的一切都可由开发人员掌握。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通常情况下，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不支持数据库抽象层以及表单验证等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已存在的处理程序。在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中只需要对其进行引入，便可同样使用。另外，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对于某些已存在的处理流程，针对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的特点，进行了封装重构，使其更加适合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en-US" dirty="0">
                <a:solidFill>
                  <a:schemeClr val="bg1"/>
                </a:solidFill>
              </a:rPr>
              <a:t>的开发。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97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简单的</a:t>
            </a:r>
            <a:r>
              <a:rPr lang="en-US" altLang="zh-CN" dirty="0">
                <a:solidFill>
                  <a:schemeClr val="bg1"/>
                </a:solidFill>
              </a:rPr>
              <a:t>flask</a:t>
            </a:r>
            <a:r>
              <a:rPr lang="zh-CN" altLang="zh-CN" dirty="0">
                <a:solidFill>
                  <a:schemeClr val="bg1"/>
                </a:solidFill>
              </a:rPr>
              <a:t>应用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flask import Flask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app = Flask(__name__)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@</a:t>
            </a:r>
            <a:r>
              <a:rPr lang="en-US" altLang="zh-CN" dirty="0" err="1">
                <a:solidFill>
                  <a:schemeClr val="bg1"/>
                </a:solidFill>
              </a:rPr>
              <a:t>app.route</a:t>
            </a:r>
            <a:r>
              <a:rPr lang="en-US" altLang="zh-CN" dirty="0">
                <a:solidFill>
                  <a:schemeClr val="bg1"/>
                </a:solidFill>
              </a:rPr>
              <a:t>('/')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</a:t>
            </a:r>
            <a:r>
              <a:rPr lang="en-US" altLang="zh-CN" dirty="0" err="1">
                <a:solidFill>
                  <a:schemeClr val="bg1"/>
                </a:solidFill>
              </a:rPr>
              <a:t>hello_world</a:t>
            </a:r>
            <a:r>
              <a:rPr lang="en-US" altLang="zh-CN" dirty="0">
                <a:solidFill>
                  <a:schemeClr val="bg1"/>
                </a:solidFill>
              </a:rPr>
              <a:t>():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return 'Hello World!'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if __name__ == '__main__':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app.run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414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zh-CN" dirty="0">
                <a:solidFill>
                  <a:schemeClr val="bg1"/>
                </a:solidFill>
              </a:rPr>
              <a:t>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lnSpcReduction="1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是针对特定用例的另一个小框架。</a:t>
            </a:r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专为构建异步网络应用程序而设计，非常适合创建同时打开大量网络连接并使其保持活动状态的服务，即涉及</a:t>
            </a:r>
            <a:r>
              <a:rPr lang="en-US" altLang="zh-CN" dirty="0" err="1">
                <a:solidFill>
                  <a:schemeClr val="bg1"/>
                </a:solidFill>
              </a:rPr>
              <a:t>WebSockets</a:t>
            </a:r>
            <a:r>
              <a:rPr lang="zh-CN" altLang="en-US" dirty="0">
                <a:solidFill>
                  <a:schemeClr val="bg1"/>
                </a:solidFill>
              </a:rPr>
              <a:t>或长轮询的任何内容。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省略了与其核心目的无关的特征。例如，</a:t>
            </a:r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有一个内置的模板系统，用于生成输出（以</a:t>
            </a:r>
            <a:r>
              <a:rPr lang="en-US" altLang="zh-CN" dirty="0">
                <a:solidFill>
                  <a:schemeClr val="bg1"/>
                </a:solidFill>
              </a:rPr>
              <a:t>HTML</a:t>
            </a:r>
            <a:r>
              <a:rPr lang="zh-CN" altLang="en-US" dirty="0">
                <a:solidFill>
                  <a:schemeClr val="bg1"/>
                </a:solidFill>
              </a:rPr>
              <a:t>或其他方式）和国际化，表单处理，</a:t>
            </a:r>
            <a:r>
              <a:rPr lang="en-US" altLang="zh-CN" dirty="0">
                <a:solidFill>
                  <a:schemeClr val="bg1"/>
                </a:solidFill>
              </a:rPr>
              <a:t>cookie</a:t>
            </a:r>
            <a:r>
              <a:rPr lang="zh-CN" altLang="en-US" dirty="0">
                <a:solidFill>
                  <a:schemeClr val="bg1"/>
                </a:solidFill>
              </a:rPr>
              <a:t>设置，用户身份验证和</a:t>
            </a:r>
            <a:r>
              <a:rPr lang="en-US" altLang="zh-CN" dirty="0">
                <a:solidFill>
                  <a:schemeClr val="bg1"/>
                </a:solidFill>
              </a:rPr>
              <a:t>CSRF</a:t>
            </a:r>
            <a:r>
              <a:rPr lang="zh-CN" altLang="en-US" dirty="0">
                <a:solidFill>
                  <a:schemeClr val="bg1"/>
                </a:solidFill>
              </a:rPr>
              <a:t>保护的机制。但是它省略了类似于表单验证和</a:t>
            </a:r>
            <a:r>
              <a:rPr lang="en-US" altLang="zh-CN" dirty="0">
                <a:solidFill>
                  <a:schemeClr val="bg1"/>
                </a:solidFill>
              </a:rPr>
              <a:t>ORM</a:t>
            </a:r>
            <a:r>
              <a:rPr lang="zh-CN" altLang="en-US" dirty="0">
                <a:solidFill>
                  <a:schemeClr val="bg1"/>
                </a:solidFill>
              </a:rPr>
              <a:t>的功能，它们更适合面向用户的</a:t>
            </a:r>
            <a:r>
              <a:rPr lang="en-US" altLang="zh-CN" dirty="0">
                <a:solidFill>
                  <a:schemeClr val="bg1"/>
                </a:solidFill>
              </a:rPr>
              <a:t>Web</a:t>
            </a:r>
            <a:r>
              <a:rPr lang="zh-CN" altLang="en-US" dirty="0">
                <a:solidFill>
                  <a:schemeClr val="bg1"/>
                </a:solidFill>
              </a:rPr>
              <a:t>应用程序。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擅长为需要严密控制异步网络细节的应用程序提供基础架构。例如，</a:t>
            </a:r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不仅提供内置的异步</a:t>
            </a:r>
            <a:r>
              <a:rPr lang="en-US" altLang="zh-CN" dirty="0">
                <a:solidFill>
                  <a:schemeClr val="bg1"/>
                </a:solidFill>
              </a:rPr>
              <a:t>HTTP</a:t>
            </a:r>
            <a:r>
              <a:rPr lang="zh-CN" altLang="en-US" dirty="0">
                <a:solidFill>
                  <a:schemeClr val="bg1"/>
                </a:solidFill>
              </a:rPr>
              <a:t>服务器，还提供异步</a:t>
            </a:r>
            <a:r>
              <a:rPr lang="en-US" altLang="zh-CN" dirty="0">
                <a:solidFill>
                  <a:schemeClr val="bg1"/>
                </a:solidFill>
              </a:rPr>
              <a:t>HTTP</a:t>
            </a:r>
            <a:r>
              <a:rPr lang="zh-CN" altLang="en-US" dirty="0">
                <a:solidFill>
                  <a:schemeClr val="bg1"/>
                </a:solidFill>
              </a:rPr>
              <a:t>客户端。因此，</a:t>
            </a:r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非常适合构建应用程序，例如</a:t>
            </a:r>
            <a:r>
              <a:rPr lang="en-US" altLang="zh-CN" dirty="0">
                <a:solidFill>
                  <a:schemeClr val="bg1"/>
                </a:solidFill>
              </a:rPr>
              <a:t>Web scraper</a:t>
            </a:r>
            <a:r>
              <a:rPr lang="zh-CN" altLang="en-US" dirty="0">
                <a:solidFill>
                  <a:schemeClr val="bg1"/>
                </a:solidFill>
              </a:rPr>
              <a:t>或</a:t>
            </a:r>
            <a:r>
              <a:rPr lang="en-US" altLang="zh-CN" dirty="0">
                <a:solidFill>
                  <a:schemeClr val="bg1"/>
                </a:solidFill>
              </a:rPr>
              <a:t>bot</a:t>
            </a:r>
            <a:r>
              <a:rPr lang="zh-CN" altLang="en-US" dirty="0">
                <a:solidFill>
                  <a:schemeClr val="bg1"/>
                </a:solidFill>
              </a:rPr>
              <a:t>，它们并行查询其他站点并对返回的数据进行操作。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4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Tornado</a:t>
            </a:r>
            <a:r>
              <a:rPr lang="zh-CN" altLang="en-US" dirty="0">
                <a:solidFill>
                  <a:schemeClr val="bg1"/>
                </a:solidFill>
              </a:rPr>
              <a:t>简单使用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</a:t>
            </a:r>
            <a:r>
              <a:rPr lang="en-US" altLang="zh-CN" dirty="0" err="1">
                <a:solidFill>
                  <a:schemeClr val="bg1"/>
                </a:solidFill>
              </a:rPr>
              <a:t>tornado.ioloop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</a:t>
            </a:r>
            <a:r>
              <a:rPr lang="en-US" altLang="zh-CN" dirty="0" err="1">
                <a:solidFill>
                  <a:schemeClr val="bg1"/>
                </a:solidFill>
              </a:rPr>
              <a:t>tornado.web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</a:t>
            </a:r>
            <a:r>
              <a:rPr lang="en-US" altLang="zh-CN" dirty="0" err="1">
                <a:solidFill>
                  <a:schemeClr val="bg1"/>
                </a:solidFill>
              </a:rPr>
              <a:t>MainHandler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tornado.web.RequestHandler</a:t>
            </a:r>
            <a:r>
              <a:rPr lang="en-US" altLang="zh-CN" dirty="0">
                <a:solidFill>
                  <a:schemeClr val="bg1"/>
                </a:solidFill>
              </a:rPr>
              <a:t>):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get(self):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self.write</a:t>
            </a:r>
            <a:r>
              <a:rPr lang="en-US" altLang="zh-CN" dirty="0">
                <a:solidFill>
                  <a:schemeClr val="bg1"/>
                </a:solidFill>
              </a:rPr>
              <a:t>("Hello, world")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application = </a:t>
            </a:r>
            <a:r>
              <a:rPr lang="en-US" altLang="zh-CN" dirty="0" err="1">
                <a:solidFill>
                  <a:schemeClr val="bg1"/>
                </a:solidFill>
              </a:rPr>
              <a:t>tornado.web.Application</a:t>
            </a:r>
            <a:r>
              <a:rPr lang="en-US" altLang="zh-CN" dirty="0">
                <a:solidFill>
                  <a:schemeClr val="bg1"/>
                </a:solidFill>
              </a:rPr>
              <a:t>([ (r"/index", </a:t>
            </a:r>
            <a:r>
              <a:rPr lang="en-US" altLang="zh-CN" dirty="0" err="1">
                <a:solidFill>
                  <a:schemeClr val="bg1"/>
                </a:solidFill>
              </a:rPr>
              <a:t>MainHandler</a:t>
            </a:r>
            <a:r>
              <a:rPr lang="en-US" altLang="zh-CN" dirty="0">
                <a:solidFill>
                  <a:schemeClr val="bg1"/>
                </a:solidFill>
              </a:rPr>
              <a:t>), ])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if __name__ == "__main__": 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application.listen</a:t>
            </a:r>
            <a:r>
              <a:rPr lang="en-US" altLang="zh-CN" dirty="0">
                <a:solidFill>
                  <a:schemeClr val="bg1"/>
                </a:solidFill>
              </a:rPr>
              <a:t>(8888)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tornado.ioloop.IOLoop.instance</a:t>
            </a:r>
            <a:r>
              <a:rPr lang="en-US" altLang="zh-CN" dirty="0">
                <a:solidFill>
                  <a:schemeClr val="bg1"/>
                </a:solidFill>
              </a:rPr>
              <a:t>().start()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5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zh-CN" altLang="en-US" dirty="0">
                <a:solidFill>
                  <a:schemeClr val="bg1"/>
                </a:solidFill>
              </a:rPr>
              <a:t>简介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是一个和类</a:t>
            </a:r>
            <a:r>
              <a:rPr lang="en-US" altLang="zh-CN" dirty="0">
                <a:solidFill>
                  <a:schemeClr val="bg1"/>
                </a:solidFill>
              </a:rPr>
              <a:t>Flask </a:t>
            </a:r>
            <a:r>
              <a:rPr lang="zh-CN" altLang="en-US" dirty="0">
                <a:solidFill>
                  <a:schemeClr val="bg1"/>
                </a:solidFill>
              </a:rPr>
              <a:t>的基于</a:t>
            </a:r>
            <a:r>
              <a:rPr lang="en-US" altLang="zh-CN" dirty="0">
                <a:solidFill>
                  <a:schemeClr val="bg1"/>
                </a:solidFill>
              </a:rPr>
              <a:t>Python3.5+</a:t>
            </a:r>
            <a:r>
              <a:rPr lang="zh-CN" altLang="en-US" dirty="0">
                <a:solidFill>
                  <a:schemeClr val="bg1"/>
                </a:solidFill>
              </a:rPr>
              <a:t>的</a:t>
            </a:r>
            <a:r>
              <a:rPr lang="en-US" altLang="zh-CN" dirty="0">
                <a:solidFill>
                  <a:schemeClr val="bg1"/>
                </a:solidFill>
              </a:rPr>
              <a:t>web</a:t>
            </a:r>
            <a:r>
              <a:rPr lang="zh-CN" altLang="en-US" dirty="0">
                <a:solidFill>
                  <a:schemeClr val="bg1"/>
                </a:solidFill>
              </a:rPr>
              <a:t>框架，它编写的代码速度特别快。除了像</a:t>
            </a:r>
            <a:r>
              <a:rPr lang="en-US" altLang="zh-CN" dirty="0">
                <a:solidFill>
                  <a:schemeClr val="bg1"/>
                </a:solidFill>
              </a:rPr>
              <a:t>Flask </a:t>
            </a:r>
            <a:r>
              <a:rPr lang="zh-CN" altLang="en-US" dirty="0">
                <a:solidFill>
                  <a:schemeClr val="bg1"/>
                </a:solidFill>
              </a:rPr>
              <a:t>以外，</a:t>
            </a:r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还支持以异步请求的方式处理请求。这意味着你可以使用新的 </a:t>
            </a:r>
            <a:r>
              <a:rPr lang="en-US" altLang="zh-CN" dirty="0">
                <a:solidFill>
                  <a:schemeClr val="bg1"/>
                </a:solidFill>
              </a:rPr>
              <a:t>async/await </a:t>
            </a:r>
            <a:r>
              <a:rPr lang="zh-CN" altLang="en-US" dirty="0">
                <a:solidFill>
                  <a:schemeClr val="bg1"/>
                </a:solidFill>
              </a:rPr>
              <a:t>语法，即可以使用</a:t>
            </a:r>
            <a:r>
              <a:rPr lang="en-US" altLang="zh-CN" dirty="0" err="1">
                <a:solidFill>
                  <a:schemeClr val="bg1"/>
                </a:solidFill>
              </a:rPr>
              <a:t>asyncio</a:t>
            </a:r>
            <a:r>
              <a:rPr lang="zh-CN" altLang="en-US" dirty="0">
                <a:solidFill>
                  <a:schemeClr val="bg1"/>
                </a:solidFill>
              </a:rPr>
              <a:t>，编写非阻塞的快速的代码。</a:t>
            </a:r>
          </a:p>
          <a:p>
            <a:r>
              <a:rPr lang="en-US" altLang="zh-CN" dirty="0" err="1">
                <a:solidFill>
                  <a:schemeClr val="bg1"/>
                </a:solidFill>
              </a:rPr>
              <a:t>Sanic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的开发者说他们的灵感来自于这篇文章 </a:t>
            </a:r>
            <a:r>
              <a:rPr lang="en-US" altLang="zh-CN" dirty="0" err="1">
                <a:solidFill>
                  <a:schemeClr val="bg1"/>
                </a:solidFill>
              </a:rPr>
              <a:t>uvloop</a:t>
            </a:r>
            <a:r>
              <a:rPr lang="en-US" altLang="zh-CN" dirty="0">
                <a:solidFill>
                  <a:schemeClr val="bg1"/>
                </a:solidFill>
              </a:rPr>
              <a:t>: Blazing fast Python networking (https://magic.io/blog/uvloop-blazing-fast-python-networking/)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387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1171</Words>
  <Application>Microsoft Office PowerPoint</Application>
  <PresentationFormat>宽屏</PresentationFormat>
  <Paragraphs>54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等线</vt:lpstr>
      <vt:lpstr>等线 Light</vt:lpstr>
      <vt:lpstr>Arial</vt:lpstr>
      <vt:lpstr>Office 主题​​</vt:lpstr>
      <vt:lpstr> Python WEB框架</vt:lpstr>
      <vt:lpstr>Python WEB框架简介</vt:lpstr>
      <vt:lpstr>Django简介</vt:lpstr>
      <vt:lpstr>PowerPoint 演示文稿</vt:lpstr>
      <vt:lpstr>Flask简介</vt:lpstr>
      <vt:lpstr>简单的flask应用</vt:lpstr>
      <vt:lpstr>Tornado简介</vt:lpstr>
      <vt:lpstr>Tornado简单使用</vt:lpstr>
      <vt:lpstr>Sanic简介</vt:lpstr>
      <vt:lpstr>Sanic简单应用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ds_cf</dc:creator>
  <cp:lastModifiedBy> </cp:lastModifiedBy>
  <cp:revision>2</cp:revision>
  <dcterms:created xsi:type="dcterms:W3CDTF">2020-09-01T14:28:16Z</dcterms:created>
  <dcterms:modified xsi:type="dcterms:W3CDTF">2020-09-01T14:30:10Z</dcterms:modified>
</cp:coreProperties>
</file>