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65" r:id="rId2"/>
    <p:sldId id="290" r:id="rId3"/>
    <p:sldId id="566" r:id="rId4"/>
    <p:sldId id="567" r:id="rId5"/>
    <p:sldId id="568" r:id="rId6"/>
    <p:sldId id="569" r:id="rId7"/>
    <p:sldId id="572" r:id="rId8"/>
    <p:sldId id="574" r:id="rId9"/>
    <p:sldId id="575" r:id="rId10"/>
    <p:sldId id="576" r:id="rId11"/>
    <p:sldId id="577" r:id="rId12"/>
    <p:sldId id="578" r:id="rId13"/>
    <p:sldId id="603" r:id="rId14"/>
    <p:sldId id="580" r:id="rId15"/>
    <p:sldId id="581" r:id="rId16"/>
    <p:sldId id="582" r:id="rId17"/>
    <p:sldId id="583" r:id="rId18"/>
    <p:sldId id="584" r:id="rId19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725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AAA3F3A-C818-4E62-9D93-6A8CEBC8844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1FEB4868-4ECF-41EE-8D82-E10C85F1151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06D92FE-5B04-4E0F-AFB5-DFF46B7A18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886ED5A7-F296-499B-882B-6645483A65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AE4F833-454F-457A-9C37-648608C83E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926781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6C385E2-52AD-43F5-BE2B-C4CE5F5DDD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ADC5CC10-4A23-4840-9F6F-605A68600B1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C386500-53E1-4D48-99F1-2F7CBDF049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790AF7E-BA90-4471-B1AA-8601071B52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88930F6-A827-432F-90A0-EEA0764817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550315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7C100034-94B1-4DE6-B6E8-4005021CC77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D366FF3F-6CEA-489E-82BE-25EFFEC3E7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89ACB54-5AF5-4F56-8DE7-DEF7F9B6A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D86E61F-C291-4B12-A7FF-413408DAEA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7E5260E-1B9B-47CA-BEAE-1EDAB9F3BE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67472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0E199AE-6FEF-474F-843B-D5EEBFD0AD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D27B3B4-E713-4489-A2D1-506CA81E90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F84E99A-CCB8-4C07-836B-D528A9F29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2B5D990-1CBD-4508-BF75-62AA253EC6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400BEA7E-5DD8-40CC-A7A1-5202F564DB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651749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79CE492-E8D7-4BB8-8576-34438E1A20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C030FCBD-D3F6-4A35-A5E2-600B4C2C76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C286790-FAD4-4956-8FA5-66B21E7AF7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40D1AFA-6FC5-4B63-9B64-E0453B867E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4A0518E-411C-475C-B6F0-9863D9F8A8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44276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34BE7AB-3DC1-492D-AC1F-9452A36421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3D6E6E46-801C-4988-9FEC-A3AFD4ADA94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678A3A0F-8F26-4C8B-84CA-B32D3EBDFF6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F584A5D-78BD-4A07-B392-254FCBFCBB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1C541E1F-CD05-4939-9479-5159F5C56A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2361FAD-0F6B-4400-84D1-0FE269AB13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594704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CD70D53-0DBB-4A05-A17B-CB045BB454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DFCCFB5D-7ED7-43F3-8D4C-A36763488F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2FDAC93E-F74D-45FA-B181-F061FF5780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18AEC1ED-6A6E-49A7-BB6D-8D3CAA45150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2FBE2425-243B-4D94-8A51-FA752DA6588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BDE6D5F1-BAF3-4275-A53E-7F8D9F0A59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BC744A27-FE3D-4215-948A-7C92CCC0F0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44C11320-A951-4790-8881-E1C1101C9C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231947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6B8465A-BCFA-4182-BE9E-22D20D7FEE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413D43F9-12E2-40FC-B151-FD37AA20AF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9920A8E8-C20C-45B7-B3A5-0FF383D92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0A740FF3-63EB-4E68-9862-988B4B93A6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648755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1341655A-B196-4506-90BA-596EC4FB77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38AAAD4F-3882-4030-8D17-C8D0A348C7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18162E5B-B99F-4EEB-B28B-20DD8FEB95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157344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91F1692-D3AC-4454-AF72-C05E6A2F81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1496ABE-D4B3-4148-820F-F7F39AC2E47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845570A2-235F-4AF8-8DDA-58BD35608C4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61997B42-553C-4EFB-B3F4-9AA2C2D9D5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966A7BD-DB16-4BA0-9820-76572595B9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FBE3B2A8-122A-4221-8DB4-8917BEA0BC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941595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B9D7D69-9A14-43B5-B56B-2B6DC69DED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FD60C697-1FB5-4E41-8E79-368D342AE53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85AB935F-9CB1-4CB0-B3D9-F7AF72C62B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F8E3E51C-8BCA-47C3-A565-3DF96DBB94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90BD523B-CF73-4EF0-9984-7F034C60D1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E2551733-0ED5-4A60-8532-7A8BBF4EA2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191322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E06AE124-175F-4C1B-B10B-50F574CBA9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382EF98F-A57B-4A23-ADEF-61E2E83C19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A2997CE-5183-490E-B4F3-C1A675EDC7C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C773A0-3CB5-4EB9-901C-A5EF9B9BFD58}" type="datetimeFigureOut">
              <a:rPr lang="zh-CN" altLang="en-US" smtClean="0"/>
              <a:t>2019/10/21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2BB5213-3FF1-4A94-8368-5837F305CF9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598D42C-7698-4FCE-A89E-2A848C75C67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C51F3B-7F63-4BC2-975F-208EC60DC8D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935890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AD503CA-E7A9-488C-B59E-9CE357FEECD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CN" b="1" dirty="0">
                <a:solidFill>
                  <a:schemeClr val="bg1"/>
                </a:solidFill>
              </a:rPr>
              <a:t>Python</a:t>
            </a:r>
            <a:r>
              <a:rPr lang="zh-CN" altLang="en-US" b="1" dirty="0">
                <a:solidFill>
                  <a:schemeClr val="bg1"/>
                </a:solidFill>
              </a:rPr>
              <a:t>编写网络爬虫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E288AD35-49EF-4169-9E1A-9BBF2B7CE5A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4755633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35D0623-A842-416A-BC50-B286D79161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示例：使用</a:t>
            </a:r>
            <a:r>
              <a:rPr lang="en-US" altLang="zh-CN" dirty="0">
                <a:solidFill>
                  <a:schemeClr val="bg1"/>
                </a:solidFill>
              </a:rPr>
              <a:t>select</a:t>
            </a:r>
            <a:r>
              <a:rPr lang="zh-CN" altLang="zh-CN" dirty="0">
                <a:solidFill>
                  <a:schemeClr val="bg1"/>
                </a:solidFill>
              </a:rPr>
              <a:t>找出所有</a:t>
            </a:r>
            <a:r>
              <a:rPr lang="en-US" altLang="zh-CN" dirty="0">
                <a:solidFill>
                  <a:schemeClr val="bg1"/>
                </a:solidFill>
              </a:rPr>
              <a:t>id</a:t>
            </a:r>
            <a:r>
              <a:rPr lang="zh-CN" altLang="zh-CN" dirty="0">
                <a:solidFill>
                  <a:schemeClr val="bg1"/>
                </a:solidFill>
              </a:rPr>
              <a:t>为</a:t>
            </a:r>
            <a:r>
              <a:rPr lang="en-US" altLang="zh-CN" dirty="0">
                <a:solidFill>
                  <a:schemeClr val="bg1"/>
                </a:solidFill>
              </a:rPr>
              <a:t>title</a:t>
            </a:r>
            <a:r>
              <a:rPr lang="zh-CN" altLang="zh-CN" dirty="0">
                <a:solidFill>
                  <a:schemeClr val="bg1"/>
                </a:solidFill>
              </a:rPr>
              <a:t>的元素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15EA6F6C-C041-4DC1-B3D6-7D235FE069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使用</a:t>
            </a:r>
            <a:r>
              <a:rPr lang="en-US" altLang="zh-CN" dirty="0">
                <a:solidFill>
                  <a:schemeClr val="bg1"/>
                </a:solidFill>
              </a:rPr>
              <a:t>select</a:t>
            </a:r>
            <a:r>
              <a:rPr lang="zh-CN" altLang="en-US" dirty="0">
                <a:solidFill>
                  <a:schemeClr val="bg1"/>
                </a:solidFill>
              </a:rPr>
              <a:t>找出所有</a:t>
            </a:r>
            <a:r>
              <a:rPr lang="en-US" altLang="zh-CN" dirty="0">
                <a:solidFill>
                  <a:schemeClr val="bg1"/>
                </a:solidFill>
              </a:rPr>
              <a:t>id</a:t>
            </a:r>
            <a:r>
              <a:rPr lang="zh-CN" altLang="en-US" dirty="0">
                <a:solidFill>
                  <a:schemeClr val="bg1"/>
                </a:solidFill>
              </a:rPr>
              <a:t>为</a:t>
            </a:r>
            <a:r>
              <a:rPr lang="en-US" altLang="zh-CN" dirty="0">
                <a:solidFill>
                  <a:schemeClr val="bg1"/>
                </a:solidFill>
              </a:rPr>
              <a:t>title</a:t>
            </a:r>
            <a:r>
              <a:rPr lang="zh-CN" altLang="en-US" dirty="0">
                <a:solidFill>
                  <a:schemeClr val="bg1"/>
                </a:solidFill>
              </a:rPr>
              <a:t>的元素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soup = 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>
                <a:solidFill>
                  <a:schemeClr val="bg1"/>
                </a:solidFill>
              </a:rPr>
              <a:t>(html_sample,'</a:t>
            </a:r>
            <a:r>
              <a:rPr lang="en-US" altLang="zh-CN" dirty="0" err="1">
                <a:solidFill>
                  <a:schemeClr val="bg1"/>
                </a:solidFill>
              </a:rPr>
              <a:t>html.parser</a:t>
            </a:r>
            <a:r>
              <a:rPr lang="en-US" altLang="zh-CN" dirty="0">
                <a:solidFill>
                  <a:schemeClr val="bg1"/>
                </a:solidFill>
              </a:rPr>
              <a:t>')</a:t>
            </a: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alink</a:t>
            </a:r>
            <a:r>
              <a:rPr lang="en-US" altLang="zh-CN" dirty="0">
                <a:solidFill>
                  <a:schemeClr val="bg1"/>
                </a:solidFill>
              </a:rPr>
              <a:t> = 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('#title')  #</a:t>
            </a:r>
            <a:r>
              <a:rPr lang="zh-CN" altLang="en-US" dirty="0">
                <a:solidFill>
                  <a:schemeClr val="bg1"/>
                </a:solidFill>
              </a:rPr>
              <a:t>（</a:t>
            </a:r>
            <a:r>
              <a:rPr lang="en-US" altLang="zh-CN" dirty="0">
                <a:solidFill>
                  <a:schemeClr val="bg1"/>
                </a:solidFill>
              </a:rPr>
              <a:t>id</a:t>
            </a:r>
            <a:r>
              <a:rPr lang="zh-CN" altLang="en-US" dirty="0">
                <a:solidFill>
                  <a:schemeClr val="bg1"/>
                </a:solidFill>
              </a:rPr>
              <a:t>前面需加上</a:t>
            </a: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）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</a:t>
            </a:r>
            <a:r>
              <a:rPr lang="en-US" altLang="zh-CN" dirty="0" err="1">
                <a:solidFill>
                  <a:schemeClr val="bg1"/>
                </a:solidFill>
              </a:rPr>
              <a:t>alink</a:t>
            </a:r>
            <a:r>
              <a:rPr lang="en-US" altLang="zh-CN" dirty="0">
                <a:solidFill>
                  <a:schemeClr val="bg1"/>
                </a:solidFill>
              </a:rPr>
              <a:t>)</a:t>
            </a: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793948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6942B84-1A99-4800-BE6C-A6796821EC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示例：取得所有</a:t>
            </a:r>
            <a:r>
              <a:rPr lang="en-US" altLang="zh-CN" dirty="0">
                <a:solidFill>
                  <a:schemeClr val="bg1"/>
                </a:solidFill>
              </a:rPr>
              <a:t>a</a:t>
            </a:r>
            <a:r>
              <a:rPr lang="zh-CN" altLang="zh-CN" dirty="0">
                <a:solidFill>
                  <a:schemeClr val="bg1"/>
                </a:solidFill>
              </a:rPr>
              <a:t>标签内的链接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CFC2FFC-4B98-43B8-A9DD-82C4E8A998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取得所有</a:t>
            </a:r>
            <a:r>
              <a:rPr lang="en-US" altLang="zh-CN" dirty="0">
                <a:solidFill>
                  <a:schemeClr val="bg1"/>
                </a:solidFill>
              </a:rPr>
              <a:t>a</a:t>
            </a:r>
            <a:r>
              <a:rPr lang="zh-CN" altLang="en-US" dirty="0">
                <a:solidFill>
                  <a:schemeClr val="bg1"/>
                </a:solidFill>
              </a:rPr>
              <a:t>标签内的链接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使用</a:t>
            </a:r>
            <a:r>
              <a:rPr lang="en-US" altLang="zh-CN" dirty="0">
                <a:solidFill>
                  <a:schemeClr val="bg1"/>
                </a:solidFill>
              </a:rPr>
              <a:t>select</a:t>
            </a:r>
            <a:r>
              <a:rPr lang="zh-CN" altLang="en-US" dirty="0">
                <a:solidFill>
                  <a:schemeClr val="bg1"/>
                </a:solidFill>
              </a:rPr>
              <a:t>找出所有的</a:t>
            </a:r>
            <a:r>
              <a:rPr lang="en-US" altLang="zh-CN" dirty="0">
                <a:solidFill>
                  <a:schemeClr val="bg1"/>
                </a:solidFill>
              </a:rPr>
              <a:t>a tag</a:t>
            </a:r>
            <a:r>
              <a:rPr lang="zh-CN" altLang="en-US" dirty="0">
                <a:solidFill>
                  <a:schemeClr val="bg1"/>
                </a:solidFill>
              </a:rPr>
              <a:t>的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zh-CN" altLang="en-US" dirty="0">
                <a:solidFill>
                  <a:schemeClr val="bg1"/>
                </a:solidFill>
              </a:rPr>
              <a:t>连接</a:t>
            </a: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alinks</a:t>
            </a:r>
            <a:r>
              <a:rPr lang="en-US" altLang="zh-CN" dirty="0">
                <a:solidFill>
                  <a:schemeClr val="bg1"/>
                </a:solidFill>
              </a:rPr>
              <a:t>=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('a')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for link in </a:t>
            </a:r>
            <a:r>
              <a:rPr lang="en-US" altLang="zh-CN" dirty="0" err="1">
                <a:solidFill>
                  <a:schemeClr val="bg1"/>
                </a:solidFill>
              </a:rPr>
              <a:t>alinks</a:t>
            </a:r>
            <a:r>
              <a:rPr lang="en-US" altLang="zh-CN" dirty="0">
                <a:solidFill>
                  <a:schemeClr val="bg1"/>
                </a:solidFill>
              </a:rPr>
              <a:t>: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print(link)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print(link['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'])#</a:t>
            </a:r>
            <a:r>
              <a:rPr lang="zh-CN" altLang="en-US" dirty="0">
                <a:solidFill>
                  <a:schemeClr val="bg1"/>
                </a:solidFill>
              </a:rPr>
              <a:t>用中括号去的里面的词，因为</a:t>
            </a:r>
            <a:r>
              <a:rPr lang="en-US" altLang="zh-CN" dirty="0">
                <a:solidFill>
                  <a:schemeClr val="bg1"/>
                </a:solidFill>
              </a:rPr>
              <a:t>select</a:t>
            </a:r>
            <a:r>
              <a:rPr lang="zh-CN" altLang="en-US" dirty="0">
                <a:solidFill>
                  <a:schemeClr val="bg1"/>
                </a:solidFill>
              </a:rPr>
              <a:t>把取得大部分包装成起来</a:t>
            </a: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202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FC7678E-7911-4E10-B387-0222D7482D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示例：获取</a:t>
            </a:r>
            <a:r>
              <a:rPr lang="en-US" altLang="zh-CN" dirty="0">
                <a:solidFill>
                  <a:schemeClr val="bg1"/>
                </a:solidFill>
              </a:rPr>
              <a:t>a</a:t>
            </a:r>
            <a:r>
              <a:rPr lang="zh-CN" altLang="zh-CN" dirty="0">
                <a:solidFill>
                  <a:schemeClr val="bg1"/>
                </a:solidFill>
              </a:rPr>
              <a:t>标签中的不同属性值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1F6EE43-683A-45AB-9BE6-B90C0895972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获取</a:t>
            </a:r>
            <a:r>
              <a:rPr lang="en-US" altLang="zh-CN" dirty="0">
                <a:solidFill>
                  <a:schemeClr val="bg1"/>
                </a:solidFill>
              </a:rPr>
              <a:t>a</a:t>
            </a:r>
            <a:r>
              <a:rPr lang="zh-CN" altLang="en-US" dirty="0">
                <a:solidFill>
                  <a:schemeClr val="bg1"/>
                </a:solidFill>
              </a:rPr>
              <a:t>标签中的不同属性值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a='&lt;a 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="#" </a:t>
            </a:r>
            <a:r>
              <a:rPr lang="en-US" altLang="zh-CN" dirty="0" err="1">
                <a:solidFill>
                  <a:schemeClr val="bg1"/>
                </a:solidFill>
              </a:rPr>
              <a:t>qoo</a:t>
            </a:r>
            <a:r>
              <a:rPr lang="en-US" altLang="zh-CN" dirty="0">
                <a:solidFill>
                  <a:schemeClr val="bg1"/>
                </a:solidFill>
              </a:rPr>
              <a:t>=123 </a:t>
            </a:r>
            <a:r>
              <a:rPr lang="en-US" altLang="zh-CN" dirty="0" err="1">
                <a:solidFill>
                  <a:schemeClr val="bg1"/>
                </a:solidFill>
              </a:rPr>
              <a:t>abc</a:t>
            </a:r>
            <a:r>
              <a:rPr lang="en-US" altLang="zh-CN" dirty="0">
                <a:solidFill>
                  <a:schemeClr val="bg1"/>
                </a:solidFill>
              </a:rPr>
              <a:t>=456&gt; </a:t>
            </a:r>
            <a:r>
              <a:rPr lang="en-US" altLang="zh-CN" dirty="0" err="1">
                <a:solidFill>
                  <a:schemeClr val="bg1"/>
                </a:solidFill>
              </a:rPr>
              <a:t>i</a:t>
            </a:r>
            <a:r>
              <a:rPr lang="en-US" altLang="zh-CN" dirty="0">
                <a:solidFill>
                  <a:schemeClr val="bg1"/>
                </a:solidFill>
              </a:rPr>
              <a:t> am a link &lt;/a&gt;'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soup2=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>
                <a:solidFill>
                  <a:schemeClr val="bg1"/>
                </a:solidFill>
              </a:rPr>
              <a:t>(a, '</a:t>
            </a:r>
            <a:r>
              <a:rPr lang="en-US" altLang="zh-CN" dirty="0" err="1">
                <a:solidFill>
                  <a:schemeClr val="bg1"/>
                </a:solidFill>
              </a:rPr>
              <a:t>html.parser</a:t>
            </a:r>
            <a:r>
              <a:rPr lang="en-US" altLang="zh-CN" dirty="0">
                <a:solidFill>
                  <a:schemeClr val="bg1"/>
                </a:solidFill>
              </a:rPr>
              <a:t>')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#print(link['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'])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print(soup2.select('a'))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print(soup2.select('a')[0])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print(soup2.select('a')[0]['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']) #</a:t>
            </a:r>
            <a:r>
              <a:rPr lang="zh-CN" altLang="en-US" dirty="0">
                <a:solidFill>
                  <a:schemeClr val="bg1"/>
                </a:solidFill>
              </a:rPr>
              <a:t>最后一个中括号里面可以是</a:t>
            </a:r>
            <a:r>
              <a:rPr lang="en-US" altLang="zh-CN" dirty="0">
                <a:solidFill>
                  <a:schemeClr val="bg1"/>
                </a:solidFill>
              </a:rPr>
              <a:t>'</a:t>
            </a:r>
            <a:r>
              <a:rPr lang="en-US" altLang="zh-CN" dirty="0" err="1">
                <a:solidFill>
                  <a:schemeClr val="bg1"/>
                </a:solidFill>
              </a:rPr>
              <a:t>abc</a:t>
            </a:r>
            <a:r>
              <a:rPr lang="en-US" altLang="zh-CN" dirty="0">
                <a:solidFill>
                  <a:schemeClr val="bg1"/>
                </a:solidFill>
              </a:rPr>
              <a:t>','</a:t>
            </a:r>
            <a:r>
              <a:rPr lang="en-US" altLang="zh-CN" dirty="0" err="1">
                <a:solidFill>
                  <a:schemeClr val="bg1"/>
                </a:solidFill>
              </a:rPr>
              <a:t>qoo</a:t>
            </a:r>
            <a:r>
              <a:rPr lang="en-US" altLang="zh-CN" dirty="0">
                <a:solidFill>
                  <a:schemeClr val="bg1"/>
                </a:solidFill>
              </a:rPr>
              <a:t>','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'</a:t>
            </a:r>
            <a:r>
              <a:rPr lang="zh-CN" altLang="en-US" dirty="0">
                <a:solidFill>
                  <a:schemeClr val="bg1"/>
                </a:solidFill>
              </a:rPr>
              <a:t>，放入不同的属性名称，就可以取得对应的属性值</a:t>
            </a: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780083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8D65FAA-5D7E-4F10-A60B-5117A11C213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将</a:t>
            </a:r>
            <a:r>
              <a:rPr lang="en-US" altLang="zh-CN" dirty="0">
                <a:solidFill>
                  <a:schemeClr val="bg1"/>
                </a:solidFill>
              </a:rPr>
              <a:t>requests</a:t>
            </a:r>
            <a:r>
              <a:rPr lang="zh-CN" altLang="zh-CN" dirty="0">
                <a:solidFill>
                  <a:schemeClr val="bg1"/>
                </a:solidFill>
              </a:rPr>
              <a:t>与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zh-CN" altLang="zh-CN" dirty="0">
                <a:solidFill>
                  <a:schemeClr val="bg1"/>
                </a:solidFill>
              </a:rPr>
              <a:t>结合使用的一些例子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E8ED0E8D-1D37-4B9E-A02A-E81F2C96E57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7241692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FC7678E-7911-4E10-B387-0222D7482D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示例：新浪新闻主页信息获取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1F6EE43-683A-45AB-9BE6-B90C089597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95166"/>
            <a:ext cx="10515600" cy="5335571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新浪新闻主页信息获取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import requests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from bs4 import 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endParaRPr lang="en-US" altLang="zh-CN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res =</a:t>
            </a:r>
            <a:r>
              <a:rPr lang="en-US" altLang="zh-CN" dirty="0" err="1">
                <a:solidFill>
                  <a:schemeClr val="bg1"/>
                </a:solidFill>
              </a:rPr>
              <a:t>requests.get</a:t>
            </a:r>
            <a:r>
              <a:rPr lang="en-US" altLang="zh-CN" dirty="0">
                <a:solidFill>
                  <a:schemeClr val="bg1"/>
                </a:solidFill>
              </a:rPr>
              <a:t>('https://news.sina.com.cn/china/') #</a:t>
            </a:r>
            <a:r>
              <a:rPr lang="zh-CN" altLang="en-US" dirty="0">
                <a:solidFill>
                  <a:schemeClr val="bg1"/>
                </a:solidFill>
              </a:rPr>
              <a:t>获取新浪新闻国内主页的全部信息</a:t>
            </a: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res.encoding</a:t>
            </a:r>
            <a:r>
              <a:rPr lang="en-US" altLang="zh-CN" dirty="0">
                <a:solidFill>
                  <a:schemeClr val="bg1"/>
                </a:solidFill>
              </a:rPr>
              <a:t>='utf-8'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soup=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>
                <a:solidFill>
                  <a:schemeClr val="bg1"/>
                </a:solidFill>
              </a:rPr>
              <a:t>(</a:t>
            </a:r>
            <a:r>
              <a:rPr lang="en-US" altLang="zh-CN" dirty="0" err="1">
                <a:solidFill>
                  <a:schemeClr val="bg1"/>
                </a:solidFill>
              </a:rPr>
              <a:t>res.text</a:t>
            </a:r>
            <a:r>
              <a:rPr lang="en-US" altLang="zh-CN" dirty="0">
                <a:solidFill>
                  <a:schemeClr val="bg1"/>
                </a:solidFill>
              </a:rPr>
              <a:t>, '</a:t>
            </a:r>
            <a:r>
              <a:rPr lang="en-US" altLang="zh-CN" dirty="0" err="1">
                <a:solidFill>
                  <a:schemeClr val="bg1"/>
                </a:solidFill>
              </a:rPr>
              <a:t>html.parser</a:t>
            </a:r>
            <a:r>
              <a:rPr lang="en-US" altLang="zh-CN" dirty="0">
                <a:solidFill>
                  <a:schemeClr val="bg1"/>
                </a:solidFill>
              </a:rPr>
              <a:t>')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#print(</a:t>
            </a:r>
            <a:r>
              <a:rPr lang="en-US" altLang="zh-CN" dirty="0" err="1">
                <a:solidFill>
                  <a:schemeClr val="bg1"/>
                </a:solidFill>
              </a:rPr>
              <a:t>len</a:t>
            </a:r>
            <a:r>
              <a:rPr lang="en-US" altLang="zh-CN" dirty="0">
                <a:solidFill>
                  <a:schemeClr val="bg1"/>
                </a:solidFill>
              </a:rPr>
              <a:t>(</a:t>
            </a:r>
            <a:r>
              <a:rPr lang="en-US" altLang="zh-CN" dirty="0" err="1">
                <a:solidFill>
                  <a:schemeClr val="bg1"/>
                </a:solidFill>
              </a:rPr>
              <a:t>res.text</a:t>
            </a:r>
            <a:r>
              <a:rPr lang="en-US" altLang="zh-CN" dirty="0">
                <a:solidFill>
                  <a:schemeClr val="bg1"/>
                </a:solidFill>
              </a:rPr>
              <a:t>))  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###</a:t>
            </a:r>
            <a:r>
              <a:rPr lang="zh-CN" altLang="en-US" dirty="0">
                <a:solidFill>
                  <a:schemeClr val="bg1"/>
                </a:solidFill>
              </a:rPr>
              <a:t>仅提取新闻标题、来源的全部列表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for news in 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('.right-content'):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</a:t>
            </a:r>
            <a:r>
              <a:rPr lang="en-US" altLang="zh-CN" dirty="0" err="1">
                <a:solidFill>
                  <a:schemeClr val="bg1"/>
                </a:solidFill>
              </a:rPr>
              <a:t>alink</a:t>
            </a:r>
            <a:r>
              <a:rPr lang="en-US" altLang="zh-CN" dirty="0">
                <a:solidFill>
                  <a:schemeClr val="bg1"/>
                </a:solidFill>
              </a:rPr>
              <a:t>=</a:t>
            </a:r>
            <a:r>
              <a:rPr lang="en-US" altLang="zh-CN" dirty="0" err="1">
                <a:solidFill>
                  <a:schemeClr val="bg1"/>
                </a:solidFill>
              </a:rPr>
              <a:t>news.select</a:t>
            </a:r>
            <a:r>
              <a:rPr lang="en-US" altLang="zh-CN" dirty="0">
                <a:solidFill>
                  <a:schemeClr val="bg1"/>
                </a:solidFill>
              </a:rPr>
              <a:t>('a')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for link in </a:t>
            </a:r>
            <a:r>
              <a:rPr lang="en-US" altLang="zh-CN" dirty="0" err="1">
                <a:solidFill>
                  <a:schemeClr val="bg1"/>
                </a:solidFill>
              </a:rPr>
              <a:t>alink</a:t>
            </a:r>
            <a:r>
              <a:rPr lang="en-US" altLang="zh-CN" dirty="0">
                <a:solidFill>
                  <a:schemeClr val="bg1"/>
                </a:solidFill>
              </a:rPr>
              <a:t>: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    </a:t>
            </a:r>
            <a:r>
              <a:rPr lang="en-US" altLang="zh-CN" dirty="0" err="1">
                <a:solidFill>
                  <a:schemeClr val="bg1"/>
                </a:solidFill>
              </a:rPr>
              <a:t>tl</a:t>
            </a:r>
            <a:r>
              <a:rPr lang="en-US" altLang="zh-CN" dirty="0">
                <a:solidFill>
                  <a:schemeClr val="bg1"/>
                </a:solidFill>
              </a:rPr>
              <a:t> = </a:t>
            </a:r>
            <a:r>
              <a:rPr lang="en-US" altLang="zh-CN" dirty="0" err="1">
                <a:solidFill>
                  <a:schemeClr val="bg1"/>
                </a:solidFill>
              </a:rPr>
              <a:t>link.text</a:t>
            </a:r>
            <a:r>
              <a:rPr lang="en-US" altLang="zh-CN" dirty="0">
                <a:solidFill>
                  <a:schemeClr val="bg1"/>
                </a:solidFill>
              </a:rPr>
              <a:t>   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    a = link['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']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    #txt = </a:t>
            </a:r>
            <a:r>
              <a:rPr lang="en-US" altLang="zh-CN" dirty="0" err="1">
                <a:solidFill>
                  <a:schemeClr val="bg1"/>
                </a:solidFill>
              </a:rPr>
              <a:t>news.select</a:t>
            </a:r>
            <a:r>
              <a:rPr lang="en-US" altLang="zh-CN" dirty="0">
                <a:solidFill>
                  <a:schemeClr val="bg1"/>
                </a:solidFill>
              </a:rPr>
              <a:t>('.txt')[0].text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    print(</a:t>
            </a:r>
            <a:r>
              <a:rPr lang="en-US" altLang="zh-CN" dirty="0" err="1">
                <a:solidFill>
                  <a:schemeClr val="bg1"/>
                </a:solidFill>
              </a:rPr>
              <a:t>tl,a</a:t>
            </a:r>
            <a:r>
              <a:rPr lang="en-US" altLang="zh-CN" dirty="0">
                <a:solidFill>
                  <a:schemeClr val="bg1"/>
                </a:solidFill>
              </a:rPr>
              <a:t>)#</a:t>
            </a:r>
            <a:r>
              <a:rPr lang="zh-CN" altLang="en-US" dirty="0">
                <a:solidFill>
                  <a:schemeClr val="bg1"/>
                </a:solidFill>
              </a:rPr>
              <a:t>打印标题和链接</a:t>
            </a: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804166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FC7678E-7911-4E10-B387-0222D7482D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示例：获取某一篇文章的标题、日期、来源、正文等内容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1F6EE43-683A-45AB-9BE6-B90C089597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9"/>
            <a:ext cx="10515600" cy="4879794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获取某一篇文章的标题、日期、来源、正文等内容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import requests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from bs4 import 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endParaRPr lang="en-US" altLang="zh-CN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res =</a:t>
            </a:r>
            <a:r>
              <a:rPr lang="en-US" altLang="zh-CN" dirty="0" err="1">
                <a:solidFill>
                  <a:schemeClr val="bg1"/>
                </a:solidFill>
              </a:rPr>
              <a:t>requests.get</a:t>
            </a:r>
            <a:r>
              <a:rPr lang="en-US" altLang="zh-CN" dirty="0">
                <a:solidFill>
                  <a:schemeClr val="bg1"/>
                </a:solidFill>
              </a:rPr>
              <a:t>('http://news.sina.com.cn/o/2018-03-16/doc-ifysiesm9100707.shtml')</a:t>
            </a: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res.encoding</a:t>
            </a:r>
            <a:r>
              <a:rPr lang="en-US" altLang="zh-CN" dirty="0">
                <a:solidFill>
                  <a:schemeClr val="bg1"/>
                </a:solidFill>
              </a:rPr>
              <a:t>='utf-8'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#print(</a:t>
            </a:r>
            <a:r>
              <a:rPr lang="en-US" altLang="zh-CN" dirty="0" err="1">
                <a:solidFill>
                  <a:schemeClr val="bg1"/>
                </a:solidFill>
              </a:rPr>
              <a:t>res.text</a:t>
            </a:r>
            <a:r>
              <a:rPr lang="en-US" altLang="zh-CN" dirty="0">
                <a:solidFill>
                  <a:schemeClr val="bg1"/>
                </a:solidFill>
              </a:rPr>
              <a:t>)  #</a:t>
            </a:r>
            <a:r>
              <a:rPr lang="zh-CN" altLang="en-US" dirty="0">
                <a:solidFill>
                  <a:schemeClr val="bg1"/>
                </a:solidFill>
              </a:rPr>
              <a:t>这里得到的是带有</a:t>
            </a:r>
            <a:r>
              <a:rPr lang="en-US" altLang="zh-CN" dirty="0">
                <a:solidFill>
                  <a:schemeClr val="bg1"/>
                </a:solidFill>
              </a:rPr>
              <a:t>html</a:t>
            </a:r>
            <a:r>
              <a:rPr lang="zh-CN" altLang="en-US" dirty="0">
                <a:solidFill>
                  <a:schemeClr val="bg1"/>
                </a:solidFill>
              </a:rPr>
              <a:t>标签的网页内容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soup=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>
                <a:solidFill>
                  <a:schemeClr val="bg1"/>
                </a:solidFill>
              </a:rPr>
              <a:t>(</a:t>
            </a:r>
            <a:r>
              <a:rPr lang="en-US" altLang="zh-CN" dirty="0" err="1">
                <a:solidFill>
                  <a:schemeClr val="bg1"/>
                </a:solidFill>
              </a:rPr>
              <a:t>res.text</a:t>
            </a:r>
            <a:r>
              <a:rPr lang="en-US" altLang="zh-CN" dirty="0">
                <a:solidFill>
                  <a:schemeClr val="bg1"/>
                </a:solidFill>
              </a:rPr>
              <a:t>, '</a:t>
            </a:r>
            <a:r>
              <a:rPr lang="en-US" altLang="zh-CN" dirty="0" err="1">
                <a:solidFill>
                  <a:schemeClr val="bg1"/>
                </a:solidFill>
              </a:rPr>
              <a:t>html.parser</a:t>
            </a:r>
            <a:r>
              <a:rPr lang="en-US" altLang="zh-CN" dirty="0">
                <a:solidFill>
                  <a:schemeClr val="bg1"/>
                </a:solidFill>
              </a:rPr>
              <a:t>')  #</a:t>
            </a:r>
            <a:r>
              <a:rPr lang="zh-CN" altLang="en-US" dirty="0">
                <a:solidFill>
                  <a:schemeClr val="bg1"/>
                </a:solidFill>
              </a:rPr>
              <a:t>将</a:t>
            </a:r>
            <a:r>
              <a:rPr lang="en-US" altLang="zh-CN" dirty="0" err="1">
                <a:solidFill>
                  <a:schemeClr val="bg1"/>
                </a:solidFill>
              </a:rPr>
              <a:t>requests.get</a:t>
            </a:r>
            <a:r>
              <a:rPr lang="zh-CN" altLang="en-US" dirty="0">
                <a:solidFill>
                  <a:schemeClr val="bg1"/>
                </a:solidFill>
              </a:rPr>
              <a:t>获取得到的</a:t>
            </a:r>
            <a:r>
              <a:rPr lang="en-US" altLang="zh-CN" dirty="0">
                <a:solidFill>
                  <a:schemeClr val="bg1"/>
                </a:solidFill>
              </a:rPr>
              <a:t>res</a:t>
            </a:r>
            <a:r>
              <a:rPr lang="zh-CN" altLang="en-US" dirty="0">
                <a:solidFill>
                  <a:schemeClr val="bg1"/>
                </a:solidFill>
              </a:rPr>
              <a:t>对象变成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zh-CN" altLang="en-US" dirty="0">
                <a:solidFill>
                  <a:schemeClr val="bg1"/>
                </a:solidFill>
              </a:rPr>
              <a:t>对象，供后面的每个字段属性的提取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title=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('.main-title')[0].text #</a:t>
            </a:r>
            <a:r>
              <a:rPr lang="zh-CN" altLang="en-US" dirty="0">
                <a:solidFill>
                  <a:schemeClr val="bg1"/>
                </a:solidFill>
              </a:rPr>
              <a:t>获取标题 </a:t>
            </a: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datesource</a:t>
            </a:r>
            <a:r>
              <a:rPr lang="en-US" altLang="zh-CN" dirty="0">
                <a:solidFill>
                  <a:schemeClr val="bg1"/>
                </a:solidFill>
              </a:rPr>
              <a:t>=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('.date')[0].text  #</a:t>
            </a:r>
            <a:r>
              <a:rPr lang="zh-CN" altLang="en-US" dirty="0">
                <a:solidFill>
                  <a:schemeClr val="bg1"/>
                </a:solidFill>
              </a:rPr>
              <a:t>获取日期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source=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('.source')[0].text  #</a:t>
            </a:r>
            <a:r>
              <a:rPr lang="zh-CN" altLang="en-US" dirty="0">
                <a:solidFill>
                  <a:schemeClr val="bg1"/>
                </a:solidFill>
              </a:rPr>
              <a:t>获取来源</a:t>
            </a: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sourcelink</a:t>
            </a:r>
            <a:r>
              <a:rPr lang="en-US" altLang="zh-CN" dirty="0">
                <a:solidFill>
                  <a:schemeClr val="bg1"/>
                </a:solidFill>
              </a:rPr>
              <a:t>=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('.source')[0]['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']  #</a:t>
            </a:r>
            <a:r>
              <a:rPr lang="zh-CN" altLang="en-US" dirty="0">
                <a:solidFill>
                  <a:schemeClr val="bg1"/>
                </a:solidFill>
              </a:rPr>
              <a:t>获取来源链接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article=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('.article')[0].text  #</a:t>
            </a:r>
            <a:r>
              <a:rPr lang="zh-CN" altLang="en-US" dirty="0">
                <a:solidFill>
                  <a:schemeClr val="bg1"/>
                </a:solidFill>
              </a:rPr>
              <a:t>获取正文内容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</a:t>
            </a:r>
            <a:r>
              <a:rPr lang="en-US" altLang="zh-CN" dirty="0" err="1">
                <a:solidFill>
                  <a:schemeClr val="bg1"/>
                </a:solidFill>
              </a:rPr>
              <a:t>title,datesource,source,sourcelink,article</a:t>
            </a:r>
            <a:r>
              <a:rPr lang="en-US" altLang="zh-CN" dirty="0">
                <a:solidFill>
                  <a:schemeClr val="bg1"/>
                </a:solidFill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416705861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FC7678E-7911-4E10-B387-0222D7482D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示例：输出字符串型的</a:t>
            </a:r>
            <a:r>
              <a:rPr lang="en-US" altLang="zh-CN" dirty="0">
                <a:solidFill>
                  <a:schemeClr val="bg1"/>
                </a:solidFill>
              </a:rPr>
              <a:t>date</a:t>
            </a:r>
            <a:r>
              <a:rPr lang="zh-CN" altLang="zh-CN" dirty="0">
                <a:solidFill>
                  <a:schemeClr val="bg1"/>
                </a:solidFill>
              </a:rPr>
              <a:t>和时间型的</a:t>
            </a:r>
            <a:r>
              <a:rPr lang="en-US" altLang="zh-CN" dirty="0">
                <a:solidFill>
                  <a:schemeClr val="bg1"/>
                </a:solidFill>
              </a:rPr>
              <a:t>date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1F6EE43-683A-45AB-9BE6-B90C0895972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输出字符串型的</a:t>
            </a:r>
            <a:r>
              <a:rPr lang="en-US" altLang="zh-CN" dirty="0">
                <a:solidFill>
                  <a:schemeClr val="bg1"/>
                </a:solidFill>
              </a:rPr>
              <a:t>date</a:t>
            </a:r>
            <a:r>
              <a:rPr lang="zh-CN" altLang="en-US" dirty="0">
                <a:solidFill>
                  <a:schemeClr val="bg1"/>
                </a:solidFill>
              </a:rPr>
              <a:t>和时间型的</a:t>
            </a:r>
            <a:r>
              <a:rPr lang="en-US" altLang="zh-CN" dirty="0">
                <a:solidFill>
                  <a:schemeClr val="bg1"/>
                </a:solidFill>
              </a:rPr>
              <a:t>date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from datetime import datetime</a:t>
            </a: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datesource</a:t>
            </a:r>
            <a:r>
              <a:rPr lang="en-US" altLang="zh-CN" dirty="0">
                <a:solidFill>
                  <a:schemeClr val="bg1"/>
                </a:solidFill>
              </a:rPr>
              <a:t> = "2019</a:t>
            </a:r>
            <a:r>
              <a:rPr lang="zh-CN" altLang="en-US" dirty="0">
                <a:solidFill>
                  <a:schemeClr val="bg1"/>
                </a:solidFill>
              </a:rPr>
              <a:t>年</a:t>
            </a:r>
            <a:r>
              <a:rPr lang="en-US" altLang="zh-CN" dirty="0">
                <a:solidFill>
                  <a:schemeClr val="bg1"/>
                </a:solidFill>
              </a:rPr>
              <a:t>4</a:t>
            </a:r>
            <a:r>
              <a:rPr lang="zh-CN" altLang="en-US" dirty="0">
                <a:solidFill>
                  <a:schemeClr val="bg1"/>
                </a:solidFill>
              </a:rPr>
              <a:t>月</a:t>
            </a:r>
            <a:r>
              <a:rPr lang="en-US" altLang="zh-CN" dirty="0">
                <a:solidFill>
                  <a:schemeClr val="bg1"/>
                </a:solidFill>
              </a:rPr>
              <a:t>26</a:t>
            </a:r>
            <a:r>
              <a:rPr lang="zh-CN" altLang="en-US" dirty="0">
                <a:solidFill>
                  <a:schemeClr val="bg1"/>
                </a:solidFill>
              </a:rPr>
              <a:t>日 </a:t>
            </a:r>
            <a:r>
              <a:rPr lang="en-US" altLang="zh-CN" dirty="0">
                <a:solidFill>
                  <a:schemeClr val="bg1"/>
                </a:solidFill>
              </a:rPr>
              <a:t>16:47"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dt=</a:t>
            </a:r>
            <a:r>
              <a:rPr lang="en-US" altLang="zh-CN" dirty="0" err="1">
                <a:solidFill>
                  <a:schemeClr val="bg1"/>
                </a:solidFill>
              </a:rPr>
              <a:t>datetime.strptime</a:t>
            </a:r>
            <a:r>
              <a:rPr lang="en-US" altLang="zh-CN" dirty="0">
                <a:solidFill>
                  <a:schemeClr val="bg1"/>
                </a:solidFill>
              </a:rPr>
              <a:t>(</a:t>
            </a:r>
            <a:r>
              <a:rPr lang="en-US" altLang="zh-CN" dirty="0" err="1">
                <a:solidFill>
                  <a:schemeClr val="bg1"/>
                </a:solidFill>
              </a:rPr>
              <a:t>datesource</a:t>
            </a:r>
            <a:r>
              <a:rPr lang="en-US" altLang="zh-CN" dirty="0">
                <a:solidFill>
                  <a:schemeClr val="bg1"/>
                </a:solidFill>
              </a:rPr>
              <a:t>,'%Y</a:t>
            </a:r>
            <a:r>
              <a:rPr lang="zh-CN" altLang="en-US" dirty="0">
                <a:solidFill>
                  <a:schemeClr val="bg1"/>
                </a:solidFill>
              </a:rPr>
              <a:t>年</a:t>
            </a:r>
            <a:r>
              <a:rPr lang="en-US" altLang="zh-CN" dirty="0">
                <a:solidFill>
                  <a:schemeClr val="bg1"/>
                </a:solidFill>
              </a:rPr>
              <a:t>%m</a:t>
            </a:r>
            <a:r>
              <a:rPr lang="zh-CN" altLang="en-US" dirty="0">
                <a:solidFill>
                  <a:schemeClr val="bg1"/>
                </a:solidFill>
              </a:rPr>
              <a:t>月</a:t>
            </a:r>
            <a:r>
              <a:rPr lang="en-US" altLang="zh-CN" dirty="0">
                <a:solidFill>
                  <a:schemeClr val="bg1"/>
                </a:solidFill>
              </a:rPr>
              <a:t>%d</a:t>
            </a:r>
            <a:r>
              <a:rPr lang="zh-CN" altLang="en-US" dirty="0">
                <a:solidFill>
                  <a:schemeClr val="bg1"/>
                </a:solidFill>
              </a:rPr>
              <a:t>日 </a:t>
            </a:r>
            <a:r>
              <a:rPr lang="en-US" altLang="zh-CN" dirty="0">
                <a:solidFill>
                  <a:schemeClr val="bg1"/>
                </a:solidFill>
              </a:rPr>
              <a:t>%H:%M')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print(dt)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type(dt)</a:t>
            </a: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410993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FC7678E-7911-4E10-B387-0222D7482D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示例：对新闻正文内容的抓取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1F6EE43-683A-45AB-9BE6-B90C0895972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import requests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from bs4 import 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endParaRPr lang="en-US" altLang="zh-CN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res =</a:t>
            </a:r>
            <a:r>
              <a:rPr lang="en-US" altLang="zh-CN" dirty="0" err="1">
                <a:solidFill>
                  <a:schemeClr val="bg1"/>
                </a:solidFill>
              </a:rPr>
              <a:t>requests.get</a:t>
            </a:r>
            <a:r>
              <a:rPr lang="en-US" altLang="zh-CN" dirty="0">
                <a:solidFill>
                  <a:schemeClr val="bg1"/>
                </a:solidFill>
              </a:rPr>
              <a:t>('http://news.sina.com.cn/gov/2017-11-02/doc-ifynmzrs6000226.shtml')</a:t>
            </a: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res.encoding</a:t>
            </a:r>
            <a:r>
              <a:rPr lang="en-US" altLang="zh-CN" dirty="0">
                <a:solidFill>
                  <a:schemeClr val="bg1"/>
                </a:solidFill>
              </a:rPr>
              <a:t>='utf-8'</a:t>
            </a:r>
          </a:p>
          <a:p>
            <a:pPr marL="0" indent="0">
              <a:buNone/>
            </a:pPr>
            <a:endParaRPr lang="en-US" altLang="zh-CN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soup=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>
                <a:solidFill>
                  <a:schemeClr val="bg1"/>
                </a:solidFill>
              </a:rPr>
              <a:t>(</a:t>
            </a:r>
            <a:r>
              <a:rPr lang="en-US" altLang="zh-CN" dirty="0" err="1">
                <a:solidFill>
                  <a:schemeClr val="bg1"/>
                </a:solidFill>
              </a:rPr>
              <a:t>res.text</a:t>
            </a:r>
            <a:r>
              <a:rPr lang="en-US" altLang="zh-CN" dirty="0">
                <a:solidFill>
                  <a:schemeClr val="bg1"/>
                </a:solidFill>
              </a:rPr>
              <a:t>, '</a:t>
            </a:r>
            <a:r>
              <a:rPr lang="en-US" altLang="zh-CN" dirty="0" err="1">
                <a:solidFill>
                  <a:schemeClr val="bg1"/>
                </a:solidFill>
              </a:rPr>
              <a:t>html.parser</a:t>
            </a:r>
            <a:r>
              <a:rPr lang="en-US" altLang="zh-CN" dirty="0">
                <a:solidFill>
                  <a:schemeClr val="bg1"/>
                </a:solidFill>
              </a:rPr>
              <a:t>') 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title=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('#</a:t>
            </a:r>
            <a:r>
              <a:rPr lang="en-US" altLang="zh-CN" dirty="0" err="1">
                <a:solidFill>
                  <a:schemeClr val="bg1"/>
                </a:solidFill>
              </a:rPr>
              <a:t>artibody</a:t>
            </a:r>
            <a:r>
              <a:rPr lang="en-US" altLang="zh-CN" dirty="0">
                <a:solidFill>
                  <a:schemeClr val="bg1"/>
                </a:solidFill>
              </a:rPr>
              <a:t>')[0].text </a:t>
            </a:r>
          </a:p>
          <a:p>
            <a:pPr marL="0" indent="0">
              <a:buNone/>
            </a:pPr>
            <a:endParaRPr lang="en-US" altLang="zh-CN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print(title)</a:t>
            </a: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040027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FC7678E-7911-4E10-B387-0222D7482D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完整代码（以获取新浪新闻为例）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1F6EE43-683A-45AB-9BE6-B90C0895972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>
                <a:solidFill>
                  <a:schemeClr val="bg1"/>
                </a:solidFill>
              </a:rPr>
              <a:t>见教程</a:t>
            </a:r>
          </a:p>
        </p:txBody>
      </p:sp>
    </p:spTree>
    <p:extLst>
      <p:ext uri="{BB962C8B-B14F-4D97-AF65-F5344CB8AC3E}">
        <p14:creationId xmlns:p14="http://schemas.microsoft.com/office/powerpoint/2010/main" val="9869149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A9326B5-D4CD-4A2E-8126-9502EAFA05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b="1" dirty="0">
                <a:solidFill>
                  <a:schemeClr val="bg1"/>
                </a:solidFill>
              </a:rPr>
              <a:t>Python</a:t>
            </a:r>
            <a:r>
              <a:rPr lang="zh-CN" altLang="en-US" b="1" dirty="0">
                <a:solidFill>
                  <a:schemeClr val="bg1"/>
                </a:solidFill>
              </a:rPr>
              <a:t>编写网络爬虫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8DEFA29-CD42-428C-B28B-4A2E82040B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>
                <a:solidFill>
                  <a:schemeClr val="bg1"/>
                </a:solidFill>
              </a:rPr>
              <a:t>编写网络爬虫需要：</a:t>
            </a:r>
            <a:endParaRPr lang="en-US" altLang="zh-CN" dirty="0">
              <a:solidFill>
                <a:schemeClr val="bg1"/>
              </a:solidFill>
            </a:endParaRPr>
          </a:p>
          <a:p>
            <a:pPr lvl="1"/>
            <a:r>
              <a:rPr lang="zh-CN" altLang="en-US" dirty="0">
                <a:solidFill>
                  <a:schemeClr val="bg1"/>
                </a:solidFill>
              </a:rPr>
              <a:t>掌握</a:t>
            </a:r>
            <a:r>
              <a:rPr lang="en-US" altLang="zh-CN" dirty="0">
                <a:solidFill>
                  <a:schemeClr val="bg1"/>
                </a:solidFill>
              </a:rPr>
              <a:t>requests</a:t>
            </a:r>
          </a:p>
          <a:p>
            <a:pPr lvl="1"/>
            <a:r>
              <a:rPr lang="zh-CN" altLang="en-US" dirty="0">
                <a:solidFill>
                  <a:schemeClr val="bg1"/>
                </a:solidFill>
              </a:rPr>
              <a:t>掌握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endParaRPr lang="en-US" altLang="zh-CN" dirty="0">
              <a:solidFill>
                <a:schemeClr val="bg1"/>
              </a:solidFill>
            </a:endParaRPr>
          </a:p>
          <a:p>
            <a:pPr lvl="1"/>
            <a:r>
              <a:rPr lang="en-US" altLang="zh-CN" dirty="0">
                <a:solidFill>
                  <a:schemeClr val="bg1"/>
                </a:solidFill>
              </a:rPr>
              <a:t>requests</a:t>
            </a:r>
            <a:r>
              <a:rPr lang="zh-CN" altLang="en-US" dirty="0">
                <a:solidFill>
                  <a:schemeClr val="bg1"/>
                </a:solidFill>
              </a:rPr>
              <a:t>与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zh-CN" altLang="en-US" dirty="0">
                <a:solidFill>
                  <a:schemeClr val="bg1"/>
                </a:solidFill>
              </a:rPr>
              <a:t>结合使用</a:t>
            </a:r>
            <a:endParaRPr lang="en-US" altLang="zh-CN" dirty="0">
              <a:solidFill>
                <a:schemeClr val="bg1"/>
              </a:solidFill>
            </a:endParaRPr>
          </a:p>
          <a:p>
            <a:pPr lvl="1"/>
            <a:r>
              <a:rPr lang="zh-CN" altLang="en-US" dirty="0">
                <a:solidFill>
                  <a:schemeClr val="bg1"/>
                </a:solidFill>
              </a:rPr>
              <a:t>正文内容的抓取</a:t>
            </a:r>
            <a:endParaRPr lang="en-US" altLang="zh-CN" dirty="0">
              <a:solidFill>
                <a:schemeClr val="bg1"/>
              </a:solidFill>
            </a:endParaRPr>
          </a:p>
          <a:p>
            <a:pPr lvl="1"/>
            <a:r>
              <a:rPr lang="zh-CN" altLang="en-US" dirty="0">
                <a:solidFill>
                  <a:schemeClr val="bg1"/>
                </a:solidFill>
              </a:rPr>
              <a:t>获取网页</a:t>
            </a:r>
            <a:r>
              <a:rPr lang="en-US" altLang="zh-CN" dirty="0" err="1">
                <a:solidFill>
                  <a:schemeClr val="bg1"/>
                </a:solidFill>
              </a:rPr>
              <a:t>url</a:t>
            </a:r>
            <a:r>
              <a:rPr lang="zh-CN" altLang="en-US" dirty="0">
                <a:solidFill>
                  <a:schemeClr val="bg1"/>
                </a:solidFill>
              </a:rPr>
              <a:t>的</a:t>
            </a:r>
            <a:r>
              <a:rPr lang="en-US" altLang="zh-CN" dirty="0">
                <a:solidFill>
                  <a:schemeClr val="bg1"/>
                </a:solidFill>
              </a:rPr>
              <a:t>id</a:t>
            </a:r>
            <a:r>
              <a:rPr lang="zh-CN" altLang="en-US" dirty="0">
                <a:solidFill>
                  <a:schemeClr val="bg1"/>
                </a:solidFill>
              </a:rPr>
              <a:t>（函数或者正则表达式）</a:t>
            </a:r>
            <a:endParaRPr lang="en-US" altLang="zh-CN" dirty="0">
              <a:solidFill>
                <a:schemeClr val="bg1"/>
              </a:solidFill>
            </a:endParaRP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4" name="灯片编号占位符 5">
            <a:extLst>
              <a:ext uri="{FF2B5EF4-FFF2-40B4-BE49-F238E27FC236}">
                <a16:creationId xmlns:a16="http://schemas.microsoft.com/office/drawing/2014/main" id="{39AC93EC-20DF-4B75-B772-501221B922C6}"/>
              </a:ext>
            </a:extLst>
          </p:cNvPr>
          <p:cNvSpPr txBox="1">
            <a:spLocks/>
          </p:cNvSpPr>
          <p:nvPr/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zh-CN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CN">
                <a:solidFill>
                  <a:srgbClr val="0070C0"/>
                </a:solidFill>
              </a:rPr>
              <a:t>Python</a:t>
            </a:r>
            <a:r>
              <a:rPr lang="zh-CN" altLang="en-US">
                <a:solidFill>
                  <a:srgbClr val="0070C0"/>
                </a:solidFill>
              </a:rPr>
              <a:t>程序设计基础</a:t>
            </a:r>
            <a:r>
              <a:rPr lang="en-US" altLang="zh-CN">
                <a:solidFill>
                  <a:srgbClr val="0070C0"/>
                </a:solidFill>
              </a:rPr>
              <a:t>—2018.8cfm </a:t>
            </a:r>
            <a:fld id="{08BBE8A1-FD7A-462F-84FF-7CA4594C6CA5}" type="slidenum">
              <a:rPr lang="zh-CN" altLang="en-US" smtClean="0"/>
              <a:pPr/>
              <a:t>2</a:t>
            </a:fld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2888921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CC951AF-36D3-4F9D-ADBA-7CCA02B6CF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err="1">
                <a:solidFill>
                  <a:schemeClr val="bg1"/>
                </a:solidFill>
              </a:rPr>
              <a:t>爬取前的准备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4FF10A5B-9EA2-40B9-BEE7-D7DC9650EF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>
                <a:solidFill>
                  <a:schemeClr val="bg1"/>
                </a:solidFill>
              </a:rPr>
              <a:t>打开</a:t>
            </a:r>
            <a:r>
              <a:rPr lang="en-US" altLang="zh-CN" dirty="0" err="1">
                <a:solidFill>
                  <a:schemeClr val="bg1"/>
                </a:solidFill>
              </a:rPr>
              <a:t>cmd</a:t>
            </a:r>
            <a:r>
              <a:rPr lang="zh-CN" altLang="en-US" dirty="0">
                <a:solidFill>
                  <a:schemeClr val="bg1"/>
                </a:solidFill>
              </a:rPr>
              <a:t>窗口，进入</a:t>
            </a:r>
            <a:r>
              <a:rPr lang="en-US" altLang="zh-CN" dirty="0">
                <a:solidFill>
                  <a:schemeClr val="bg1"/>
                </a:solidFill>
              </a:rPr>
              <a:t>python</a:t>
            </a:r>
            <a:r>
              <a:rPr lang="zh-CN" altLang="en-US" dirty="0">
                <a:solidFill>
                  <a:schemeClr val="bg1"/>
                </a:solidFill>
              </a:rPr>
              <a:t>安装目录 下载</a:t>
            </a:r>
            <a:r>
              <a:rPr lang="en-US" altLang="zh-CN" dirty="0">
                <a:solidFill>
                  <a:schemeClr val="bg1"/>
                </a:solidFill>
              </a:rPr>
              <a:t>python</a:t>
            </a:r>
            <a:r>
              <a:rPr lang="zh-CN" altLang="en-US" dirty="0">
                <a:solidFill>
                  <a:schemeClr val="bg1"/>
                </a:solidFill>
              </a:rPr>
              <a:t>，配置环境（可使用</a:t>
            </a:r>
            <a:r>
              <a:rPr lang="en-US" altLang="zh-CN" dirty="0" err="1">
                <a:solidFill>
                  <a:schemeClr val="bg1"/>
                </a:solidFill>
              </a:rPr>
              <a:t>anocanda</a:t>
            </a:r>
            <a:r>
              <a:rPr lang="zh-CN" altLang="en-US" dirty="0">
                <a:solidFill>
                  <a:schemeClr val="bg1"/>
                </a:solidFill>
              </a:rPr>
              <a:t>，里面提供了很多</a:t>
            </a:r>
            <a:r>
              <a:rPr lang="en-US" altLang="zh-CN" dirty="0">
                <a:solidFill>
                  <a:schemeClr val="bg1"/>
                </a:solidFill>
              </a:rPr>
              <a:t>python</a:t>
            </a:r>
            <a:r>
              <a:rPr lang="zh-CN" altLang="en-US" dirty="0">
                <a:solidFill>
                  <a:schemeClr val="bg1"/>
                </a:solidFill>
              </a:rPr>
              <a:t>模块） </a:t>
            </a:r>
          </a:p>
          <a:p>
            <a:pPr lvl="1"/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zh-CN" altLang="en-US" dirty="0">
                <a:solidFill>
                  <a:schemeClr val="bg1"/>
                </a:solidFill>
              </a:rPr>
              <a:t>的导入：</a:t>
            </a:r>
            <a:r>
              <a:rPr lang="en-US" altLang="zh-CN" dirty="0">
                <a:solidFill>
                  <a:schemeClr val="bg1"/>
                </a:solidFill>
              </a:rPr>
              <a:t>pip install BeautifulSoup4</a:t>
            </a:r>
          </a:p>
          <a:p>
            <a:pPr lvl="1"/>
            <a:r>
              <a:rPr lang="en-US" altLang="zh-CN" dirty="0">
                <a:solidFill>
                  <a:schemeClr val="bg1"/>
                </a:solidFill>
              </a:rPr>
              <a:t>requests</a:t>
            </a:r>
            <a:r>
              <a:rPr lang="zh-CN" altLang="en-US" dirty="0">
                <a:solidFill>
                  <a:schemeClr val="bg1"/>
                </a:solidFill>
              </a:rPr>
              <a:t>的导入：</a:t>
            </a:r>
            <a:r>
              <a:rPr lang="en-US" altLang="zh-CN" dirty="0">
                <a:solidFill>
                  <a:schemeClr val="bg1"/>
                </a:solidFill>
              </a:rPr>
              <a:t>pip install requests </a:t>
            </a:r>
          </a:p>
          <a:p>
            <a:pPr lvl="1"/>
            <a:r>
              <a:rPr lang="en-US" altLang="zh-CN" dirty="0">
                <a:solidFill>
                  <a:schemeClr val="bg1"/>
                </a:solidFill>
              </a:rPr>
              <a:t>pandas</a:t>
            </a:r>
            <a:r>
              <a:rPr lang="zh-CN" altLang="en-US" dirty="0">
                <a:solidFill>
                  <a:schemeClr val="bg1"/>
                </a:solidFill>
              </a:rPr>
              <a:t>的导入：</a:t>
            </a:r>
            <a:r>
              <a:rPr lang="en-US" altLang="zh-CN" dirty="0">
                <a:solidFill>
                  <a:schemeClr val="bg1"/>
                </a:solidFill>
              </a:rPr>
              <a:t>pip  install pandas</a:t>
            </a:r>
          </a:p>
          <a:p>
            <a:pPr lvl="1"/>
            <a:r>
              <a:rPr lang="zh-CN" altLang="en-US" dirty="0">
                <a:solidFill>
                  <a:schemeClr val="bg1"/>
                </a:solidFill>
              </a:rPr>
              <a:t>下载</a:t>
            </a:r>
            <a:r>
              <a:rPr lang="en-US" altLang="zh-CN" dirty="0" err="1">
                <a:solidFill>
                  <a:schemeClr val="bg1"/>
                </a:solidFill>
              </a:rPr>
              <a:t>jupyter</a:t>
            </a:r>
            <a:r>
              <a:rPr lang="en-US" altLang="zh-CN" dirty="0">
                <a:solidFill>
                  <a:schemeClr val="bg1"/>
                </a:solidFill>
              </a:rPr>
              <a:t> notebook(</a:t>
            </a:r>
            <a:r>
              <a:rPr lang="zh-CN" altLang="en-US" dirty="0">
                <a:solidFill>
                  <a:schemeClr val="bg1"/>
                </a:solidFill>
              </a:rPr>
              <a:t>可选</a:t>
            </a:r>
            <a:r>
              <a:rPr lang="en-US" altLang="zh-CN" dirty="0">
                <a:solidFill>
                  <a:schemeClr val="bg1"/>
                </a:solidFill>
              </a:rPr>
              <a:t>)</a:t>
            </a:r>
            <a:r>
              <a:rPr lang="zh-CN" altLang="en-US" dirty="0">
                <a:solidFill>
                  <a:schemeClr val="bg1"/>
                </a:solidFill>
              </a:rPr>
              <a:t>：</a:t>
            </a:r>
            <a:r>
              <a:rPr lang="en-US" altLang="zh-CN" dirty="0">
                <a:solidFill>
                  <a:schemeClr val="bg1"/>
                </a:solidFill>
              </a:rPr>
              <a:t>pip install </a:t>
            </a:r>
            <a:r>
              <a:rPr lang="en-US" altLang="zh-CN" dirty="0" err="1">
                <a:solidFill>
                  <a:schemeClr val="bg1"/>
                </a:solidFill>
              </a:rPr>
              <a:t>jupyter</a:t>
            </a:r>
            <a:r>
              <a:rPr lang="en-US" altLang="zh-CN" dirty="0">
                <a:solidFill>
                  <a:schemeClr val="bg1"/>
                </a:solidFill>
              </a:rPr>
              <a:t>  notebook</a:t>
            </a:r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47337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A1CE567-31E0-4C38-9834-40EECF4A31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b="1" dirty="0" err="1">
                <a:solidFill>
                  <a:schemeClr val="bg1"/>
                </a:solidFill>
              </a:rPr>
              <a:t>requests</a:t>
            </a:r>
            <a:r>
              <a:rPr lang="en-US" altLang="zh-CN" dirty="0" err="1">
                <a:solidFill>
                  <a:schemeClr val="bg1"/>
                </a:solidFill>
              </a:rPr>
              <a:t>示例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20F44FFB-94E6-43DD-9522-6AD4272B08A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zh-CN" altLang="en-US" dirty="0">
                <a:solidFill>
                  <a:schemeClr val="bg1"/>
                </a:solidFill>
              </a:rPr>
              <a:t>下面是在</a:t>
            </a:r>
            <a:r>
              <a:rPr lang="en-US" altLang="zh-CN" dirty="0">
                <a:solidFill>
                  <a:schemeClr val="bg1"/>
                </a:solidFill>
              </a:rPr>
              <a:t>python</a:t>
            </a:r>
            <a:r>
              <a:rPr lang="zh-CN" altLang="en-US" dirty="0">
                <a:solidFill>
                  <a:schemeClr val="bg1"/>
                </a:solidFill>
              </a:rPr>
              <a:t>中使用</a:t>
            </a:r>
            <a:r>
              <a:rPr lang="en-US" altLang="zh-CN" dirty="0">
                <a:solidFill>
                  <a:schemeClr val="bg1"/>
                </a:solidFill>
              </a:rPr>
              <a:t>requests</a:t>
            </a:r>
            <a:r>
              <a:rPr lang="zh-CN" altLang="en-US" dirty="0">
                <a:solidFill>
                  <a:schemeClr val="bg1"/>
                </a:solidFill>
              </a:rPr>
              <a:t>包中</a:t>
            </a:r>
            <a:r>
              <a:rPr lang="en-US" altLang="zh-CN" dirty="0">
                <a:solidFill>
                  <a:schemeClr val="bg1"/>
                </a:solidFill>
              </a:rPr>
              <a:t>get</a:t>
            </a:r>
            <a:r>
              <a:rPr lang="zh-CN" altLang="en-US" dirty="0">
                <a:solidFill>
                  <a:schemeClr val="bg1"/>
                </a:solidFill>
              </a:rPr>
              <a:t>方法的小例子</a:t>
            </a:r>
            <a:endParaRPr lang="en-US" altLang="zh-CN" dirty="0">
              <a:solidFill>
                <a:schemeClr val="bg1"/>
              </a:solidFill>
            </a:endParaRPr>
          </a:p>
          <a:p>
            <a:pPr marL="457200" lvl="1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en-US" altLang="zh-CN" dirty="0" err="1">
                <a:solidFill>
                  <a:schemeClr val="bg1"/>
                </a:solidFill>
              </a:rPr>
              <a:t>requests.get</a:t>
            </a:r>
            <a:r>
              <a:rPr lang="zh-CN" altLang="en-US" dirty="0">
                <a:solidFill>
                  <a:schemeClr val="bg1"/>
                </a:solidFill>
              </a:rPr>
              <a:t>示例</a:t>
            </a:r>
          </a:p>
          <a:p>
            <a:pPr marL="457200" lvl="1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import requests res=</a:t>
            </a:r>
            <a:r>
              <a:rPr lang="en-US" altLang="zh-CN" dirty="0" err="1">
                <a:solidFill>
                  <a:schemeClr val="bg1"/>
                </a:solidFill>
              </a:rPr>
              <a:t>requests.get</a:t>
            </a:r>
            <a:r>
              <a:rPr lang="en-US" altLang="zh-CN" dirty="0">
                <a:solidFill>
                  <a:schemeClr val="bg1"/>
                </a:solidFill>
              </a:rPr>
              <a:t>('http://news.sina.com.cn/china/') </a:t>
            </a:r>
            <a:r>
              <a:rPr lang="en-US" altLang="zh-CN" dirty="0" err="1">
                <a:solidFill>
                  <a:schemeClr val="bg1"/>
                </a:solidFill>
              </a:rPr>
              <a:t>res.encoding</a:t>
            </a:r>
            <a:r>
              <a:rPr lang="en-US" altLang="zh-CN" dirty="0">
                <a:solidFill>
                  <a:schemeClr val="bg1"/>
                </a:solidFill>
              </a:rPr>
              <a:t>='utf-8'   #</a:t>
            </a:r>
            <a:r>
              <a:rPr lang="zh-CN" altLang="en-US" dirty="0">
                <a:solidFill>
                  <a:schemeClr val="bg1"/>
                </a:solidFill>
              </a:rPr>
              <a:t>这一句是为了避免中文乱码</a:t>
            </a:r>
          </a:p>
          <a:p>
            <a:pPr marL="457200" lvl="1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print(res)	#</a:t>
            </a:r>
            <a:r>
              <a:rPr lang="zh-CN" altLang="en-US" dirty="0">
                <a:solidFill>
                  <a:schemeClr val="bg1"/>
                </a:solidFill>
              </a:rPr>
              <a:t>输出结果是</a:t>
            </a:r>
            <a:r>
              <a:rPr lang="en-US" altLang="zh-CN" dirty="0">
                <a:solidFill>
                  <a:schemeClr val="bg1"/>
                </a:solidFill>
              </a:rPr>
              <a:t>&lt;Response [200]&gt;</a:t>
            </a:r>
            <a:r>
              <a:rPr lang="zh-CN" altLang="en-US" dirty="0">
                <a:solidFill>
                  <a:schemeClr val="bg1"/>
                </a:solidFill>
              </a:rPr>
              <a:t>，可知</a:t>
            </a:r>
            <a:r>
              <a:rPr lang="en-US" altLang="zh-CN" dirty="0" err="1">
                <a:solidFill>
                  <a:schemeClr val="bg1"/>
                </a:solidFill>
              </a:rPr>
              <a:t>resquests.get</a:t>
            </a:r>
            <a:r>
              <a:rPr lang="zh-CN" altLang="en-US" dirty="0">
                <a:solidFill>
                  <a:schemeClr val="bg1"/>
                </a:solidFill>
              </a:rPr>
              <a:t>返回回复的数量，而不是回复的内容</a:t>
            </a:r>
          </a:p>
          <a:p>
            <a:pPr marL="457200" lvl="1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</a:t>
            </a:r>
            <a:r>
              <a:rPr lang="en-US" altLang="zh-CN" dirty="0" err="1">
                <a:solidFill>
                  <a:schemeClr val="bg1"/>
                </a:solidFill>
              </a:rPr>
              <a:t>res.text</a:t>
            </a:r>
            <a:r>
              <a:rPr lang="en-US" altLang="zh-CN" dirty="0">
                <a:solidFill>
                  <a:schemeClr val="bg1"/>
                </a:solidFill>
              </a:rPr>
              <a:t>)   #</a:t>
            </a:r>
            <a:r>
              <a:rPr lang="zh-CN" altLang="en-US" dirty="0">
                <a:solidFill>
                  <a:schemeClr val="bg1"/>
                </a:solidFill>
              </a:rPr>
              <a:t>因此加上“</a:t>
            </a:r>
            <a:r>
              <a:rPr lang="en-US" altLang="zh-CN" dirty="0">
                <a:solidFill>
                  <a:schemeClr val="bg1"/>
                </a:solidFill>
              </a:rPr>
              <a:t>.text”</a:t>
            </a:r>
            <a:r>
              <a:rPr lang="zh-CN" altLang="en-US" dirty="0">
                <a:solidFill>
                  <a:schemeClr val="bg1"/>
                </a:solidFill>
              </a:rPr>
              <a:t>才是得到网页内容</a:t>
            </a:r>
            <a:endParaRPr lang="en-US" altLang="zh-CN" dirty="0">
              <a:solidFill>
                <a:schemeClr val="bg1"/>
              </a:solidFill>
            </a:endParaRPr>
          </a:p>
          <a:p>
            <a:pPr marL="457200" lvl="1" indent="0">
              <a:buNone/>
            </a:pPr>
            <a:endParaRPr lang="en-US" altLang="zh-CN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55116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30A501A-2E0C-4D22-9757-046A1AF352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45915"/>
            <a:ext cx="10515600" cy="1126484"/>
          </a:xfrm>
        </p:spPr>
        <p:txBody>
          <a:bodyPr/>
          <a:lstStyle/>
          <a:p>
            <a:r>
              <a:rPr lang="en-US" altLang="zh-CN" b="1" dirty="0" err="1">
                <a:solidFill>
                  <a:schemeClr val="bg1"/>
                </a:solidFill>
              </a:rPr>
              <a:t>requests</a:t>
            </a:r>
            <a:r>
              <a:rPr lang="en-US" altLang="zh-CN" dirty="0" err="1">
                <a:solidFill>
                  <a:schemeClr val="bg1"/>
                </a:solidFill>
              </a:rPr>
              <a:t>示例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8A3DAAA0-2863-402C-8AD7-DF06396E237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196502"/>
            <a:ext cx="10515600" cy="5515583"/>
          </a:xfrm>
        </p:spPr>
        <p:txBody>
          <a:bodyPr>
            <a:normAutofit fontScale="92500" lnSpcReduction="20000"/>
          </a:bodyPr>
          <a:lstStyle/>
          <a:p>
            <a:r>
              <a:rPr lang="zh-CN" altLang="en-US" dirty="0">
                <a:solidFill>
                  <a:schemeClr val="bg1"/>
                </a:solidFill>
              </a:rPr>
              <a:t>输出结果的前面一小部分显示如下。可以发现，</a:t>
            </a:r>
            <a:r>
              <a:rPr lang="en-US" altLang="zh-CN" dirty="0" err="1">
                <a:solidFill>
                  <a:schemeClr val="bg1"/>
                </a:solidFill>
              </a:rPr>
              <a:t>requests.get</a:t>
            </a:r>
            <a:r>
              <a:rPr lang="zh-CN" altLang="en-US" dirty="0">
                <a:solidFill>
                  <a:schemeClr val="bg1"/>
                </a:solidFill>
              </a:rPr>
              <a:t>获取的内容是一个完整的</a:t>
            </a:r>
            <a:r>
              <a:rPr lang="en-US" altLang="zh-CN" dirty="0">
                <a:solidFill>
                  <a:schemeClr val="bg1"/>
                </a:solidFill>
              </a:rPr>
              <a:t>HTML</a:t>
            </a:r>
            <a:r>
              <a:rPr lang="zh-CN" altLang="en-US" dirty="0">
                <a:solidFill>
                  <a:schemeClr val="bg1"/>
                </a:solidFill>
              </a:rPr>
              <a:t>文档，不仅包括网页显示的信 息，还包括了</a:t>
            </a:r>
            <a:r>
              <a:rPr lang="en-US" altLang="zh-CN" dirty="0">
                <a:solidFill>
                  <a:schemeClr val="bg1"/>
                </a:solidFill>
              </a:rPr>
              <a:t>html</a:t>
            </a:r>
            <a:r>
              <a:rPr lang="zh-CN" altLang="en-US" dirty="0">
                <a:solidFill>
                  <a:schemeClr val="bg1"/>
                </a:solidFill>
              </a:rPr>
              <a:t>的标签。为了将这些标签去掉，就需要使用到</a:t>
            </a:r>
            <a:r>
              <a:rPr lang="en-US" altLang="zh-CN" dirty="0">
                <a:solidFill>
                  <a:schemeClr val="bg1"/>
                </a:solidFill>
              </a:rPr>
              <a:t>BeautifulSoup4</a:t>
            </a:r>
            <a:r>
              <a:rPr lang="zh-CN" altLang="en-US" dirty="0">
                <a:solidFill>
                  <a:schemeClr val="bg1"/>
                </a:solidFill>
              </a:rPr>
              <a:t>。</a:t>
            </a:r>
            <a:endParaRPr lang="en-US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&lt;Response  [200]&gt;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&lt;!DOCTYPE  html&gt;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&lt;!--  [  published  at  2018-08-09  19:30:48  ]  --&gt;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&lt;html&gt;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&lt;head&gt;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&lt;meta  http-</a:t>
            </a:r>
            <a:r>
              <a:rPr lang="en-US" altLang="zh-CN" dirty="0" err="1">
                <a:solidFill>
                  <a:schemeClr val="bg1"/>
                </a:solidFill>
              </a:rPr>
              <a:t>equiv</a:t>
            </a:r>
            <a:r>
              <a:rPr lang="en-US" altLang="zh-CN" dirty="0">
                <a:solidFill>
                  <a:schemeClr val="bg1"/>
                </a:solidFill>
              </a:rPr>
              <a:t>="Content-type"  content="text/html;  charset=utf-8"  /&gt;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&lt;title&gt;</a:t>
            </a:r>
            <a:r>
              <a:rPr lang="en-US" altLang="zh-CN" dirty="0" err="1">
                <a:solidFill>
                  <a:schemeClr val="bg1"/>
                </a:solidFill>
              </a:rPr>
              <a:t>国内新闻_新闻中心_新浪网</a:t>
            </a:r>
            <a:r>
              <a:rPr lang="en-US" altLang="zh-CN" dirty="0">
                <a:solidFill>
                  <a:schemeClr val="bg1"/>
                </a:solidFill>
              </a:rPr>
              <a:t>&lt;/title&gt;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b="1" dirty="0">
                <a:solidFill>
                  <a:schemeClr val="bg1"/>
                </a:solidFill>
              </a:rPr>
              <a:t>&lt;meta  name="keywords"  content="</a:t>
            </a:r>
            <a:r>
              <a:rPr lang="en-US" altLang="zh-CN" b="1" dirty="0" err="1">
                <a:solidFill>
                  <a:schemeClr val="bg1"/>
                </a:solidFill>
              </a:rPr>
              <a:t>国内时政,内地新闻</a:t>
            </a:r>
            <a:r>
              <a:rPr lang="en-US" altLang="zh-CN" b="1" dirty="0">
                <a:solidFill>
                  <a:schemeClr val="bg1"/>
                </a:solidFill>
              </a:rPr>
              <a:t>"&gt;</a:t>
            </a:r>
            <a:endParaRPr lang="zh-CN" altLang="zh-CN" b="1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&lt;meta  name="description"  content="</a:t>
            </a:r>
            <a:r>
              <a:rPr lang="en-US" altLang="zh-CN" dirty="0" err="1">
                <a:solidFill>
                  <a:schemeClr val="bg1"/>
                </a:solidFill>
              </a:rPr>
              <a:t>新闻中心国内频道，纵览国内时政、综述评论及图片的栏目，主要包括</a:t>
            </a:r>
            <a:r>
              <a:rPr lang="en-US" altLang="zh-CN" dirty="0">
                <a:solidFill>
                  <a:schemeClr val="bg1"/>
                </a:solidFill>
              </a:rPr>
              <a:t> </a:t>
            </a:r>
            <a:r>
              <a:rPr lang="en-US" altLang="zh-CN" dirty="0" err="1">
                <a:solidFill>
                  <a:schemeClr val="bg1"/>
                </a:solidFill>
              </a:rPr>
              <a:t>时政要闻、内地新闻、港澳台新闻、媒体聚焦、评论分析</a:t>
            </a:r>
            <a:r>
              <a:rPr lang="en-US" altLang="zh-CN" dirty="0">
                <a:solidFill>
                  <a:schemeClr val="bg1"/>
                </a:solidFill>
              </a:rPr>
              <a:t>。"&gt;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b="1" dirty="0">
                <a:solidFill>
                  <a:schemeClr val="bg1"/>
                </a:solidFill>
              </a:rPr>
              <a:t>&lt;meta  name="robots"  content="</a:t>
            </a:r>
            <a:r>
              <a:rPr lang="en-US" altLang="zh-CN" b="1" dirty="0" err="1">
                <a:solidFill>
                  <a:schemeClr val="bg1"/>
                </a:solidFill>
              </a:rPr>
              <a:t>noarchive</a:t>
            </a:r>
            <a:r>
              <a:rPr lang="en-US" altLang="zh-CN" b="1" dirty="0">
                <a:solidFill>
                  <a:schemeClr val="bg1"/>
                </a:solidFill>
              </a:rPr>
              <a:t>"&gt;</a:t>
            </a:r>
            <a:endParaRPr lang="zh-CN" altLang="zh-CN" b="1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&lt;meta  name="</a:t>
            </a:r>
            <a:r>
              <a:rPr lang="en-US" altLang="zh-CN" dirty="0" err="1">
                <a:solidFill>
                  <a:schemeClr val="bg1"/>
                </a:solidFill>
              </a:rPr>
              <a:t>Baiduspider</a:t>
            </a:r>
            <a:r>
              <a:rPr lang="en-US" altLang="zh-CN" dirty="0">
                <a:solidFill>
                  <a:schemeClr val="bg1"/>
                </a:solidFill>
              </a:rPr>
              <a:t>"  content="</a:t>
            </a:r>
            <a:r>
              <a:rPr lang="en-US" altLang="zh-CN" dirty="0" err="1">
                <a:solidFill>
                  <a:schemeClr val="bg1"/>
                </a:solidFill>
              </a:rPr>
              <a:t>noarchive</a:t>
            </a:r>
            <a:r>
              <a:rPr lang="en-US" altLang="zh-CN" dirty="0">
                <a:solidFill>
                  <a:schemeClr val="bg1"/>
                </a:solidFill>
              </a:rPr>
              <a:t>"&gt;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&lt;meta  http-</a:t>
            </a:r>
            <a:r>
              <a:rPr lang="en-US" altLang="zh-CN" dirty="0" err="1">
                <a:solidFill>
                  <a:schemeClr val="bg1"/>
                </a:solidFill>
              </a:rPr>
              <a:t>equiv</a:t>
            </a:r>
            <a:r>
              <a:rPr lang="en-US" altLang="zh-CN" dirty="0">
                <a:solidFill>
                  <a:schemeClr val="bg1"/>
                </a:solidFill>
              </a:rPr>
              <a:t>="Cache-Control"  content="no-transform"&gt;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&lt;meta  http-</a:t>
            </a:r>
            <a:r>
              <a:rPr lang="en-US" altLang="zh-CN" dirty="0" err="1">
                <a:solidFill>
                  <a:schemeClr val="bg1"/>
                </a:solidFill>
              </a:rPr>
              <a:t>equiv</a:t>
            </a:r>
            <a:r>
              <a:rPr lang="en-US" altLang="zh-CN" dirty="0">
                <a:solidFill>
                  <a:schemeClr val="bg1"/>
                </a:solidFill>
              </a:rPr>
              <a:t>="Cache-Control"  content="no-</a:t>
            </a:r>
            <a:r>
              <a:rPr lang="en-US" altLang="zh-CN" dirty="0" err="1">
                <a:solidFill>
                  <a:schemeClr val="bg1"/>
                </a:solidFill>
              </a:rPr>
              <a:t>siteapp</a:t>
            </a:r>
            <a:r>
              <a:rPr lang="en-US" altLang="zh-CN" dirty="0">
                <a:solidFill>
                  <a:schemeClr val="bg1"/>
                </a:solidFill>
              </a:rPr>
              <a:t>"&gt;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&lt;meta  name="applicable-device"  content="</a:t>
            </a:r>
            <a:r>
              <a:rPr lang="en-US" altLang="zh-CN" dirty="0" err="1">
                <a:solidFill>
                  <a:schemeClr val="bg1"/>
                </a:solidFill>
              </a:rPr>
              <a:t>pc,mobile</a:t>
            </a:r>
            <a:r>
              <a:rPr lang="en-US" altLang="zh-CN" dirty="0">
                <a:solidFill>
                  <a:schemeClr val="bg1"/>
                </a:solidFill>
              </a:rPr>
              <a:t>"&gt;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&lt;meta  name="</a:t>
            </a:r>
            <a:r>
              <a:rPr lang="en-US" altLang="zh-CN" dirty="0" err="1">
                <a:solidFill>
                  <a:schemeClr val="bg1"/>
                </a:solidFill>
              </a:rPr>
              <a:t>MobileOptimized</a:t>
            </a:r>
            <a:r>
              <a:rPr lang="en-US" altLang="zh-CN" dirty="0">
                <a:solidFill>
                  <a:schemeClr val="bg1"/>
                </a:solidFill>
              </a:rPr>
              <a:t>"  content="width"&gt;</a:t>
            </a:r>
            <a:endParaRPr lang="zh-CN" altLang="zh-CN" dirty="0">
              <a:solidFill>
                <a:schemeClr val="bg1"/>
              </a:solidFill>
            </a:endParaRPr>
          </a:p>
          <a:p>
            <a:pPr marL="914400" lvl="2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&lt;meta  name="</a:t>
            </a:r>
            <a:r>
              <a:rPr lang="en-US" altLang="zh-CN" dirty="0" err="1">
                <a:solidFill>
                  <a:schemeClr val="bg1"/>
                </a:solidFill>
              </a:rPr>
              <a:t>HandheldFriendly</a:t>
            </a:r>
            <a:r>
              <a:rPr lang="en-US" altLang="zh-CN" dirty="0">
                <a:solidFill>
                  <a:schemeClr val="bg1"/>
                </a:solidFill>
              </a:rPr>
              <a:t>"  content="true"&gt;</a:t>
            </a:r>
            <a:endParaRPr lang="zh-CN" altLang="zh-CN" dirty="0">
              <a:solidFill>
                <a:schemeClr val="bg1"/>
              </a:solidFill>
            </a:endParaRP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63612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CC36D1B-A028-4090-B684-8E2BA2CE9D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b="1" dirty="0" err="1">
                <a:solidFill>
                  <a:schemeClr val="bg1"/>
                </a:solidFill>
              </a:rPr>
              <a:t>requests</a:t>
            </a:r>
            <a:r>
              <a:rPr lang="en-US" altLang="zh-CN" dirty="0" err="1">
                <a:solidFill>
                  <a:schemeClr val="bg1"/>
                </a:solidFill>
              </a:rPr>
              <a:t>示例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4850504-628D-4E6F-86A1-CA4BB1643A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err="1">
                <a:solidFill>
                  <a:schemeClr val="bg1"/>
                </a:solidFill>
              </a:rPr>
              <a:t>requests.get</a:t>
            </a:r>
            <a:r>
              <a:rPr lang="zh-CN" altLang="en-US" dirty="0">
                <a:solidFill>
                  <a:schemeClr val="bg1"/>
                </a:solidFill>
              </a:rPr>
              <a:t>只有当想要爬取的网页的请求方式（</a:t>
            </a:r>
            <a:r>
              <a:rPr lang="en-US" altLang="zh-CN" dirty="0">
                <a:solidFill>
                  <a:schemeClr val="bg1"/>
                </a:solidFill>
              </a:rPr>
              <a:t>request method</a:t>
            </a:r>
            <a:r>
              <a:rPr lang="zh-CN" altLang="en-US" dirty="0">
                <a:solidFill>
                  <a:schemeClr val="bg1"/>
                </a:solidFill>
              </a:rPr>
              <a:t>）是</a:t>
            </a:r>
            <a:r>
              <a:rPr lang="en-US" altLang="zh-CN" dirty="0">
                <a:solidFill>
                  <a:schemeClr val="bg1"/>
                </a:solidFill>
              </a:rPr>
              <a:t>GET</a:t>
            </a:r>
            <a:r>
              <a:rPr lang="zh-CN" altLang="en-US" dirty="0">
                <a:solidFill>
                  <a:schemeClr val="bg1"/>
                </a:solidFill>
              </a:rPr>
              <a:t>时才能用，可以用浏览器自带的功能进行查看。例 如在</a:t>
            </a:r>
            <a:r>
              <a:rPr lang="en-US" altLang="zh-CN" dirty="0">
                <a:solidFill>
                  <a:schemeClr val="bg1"/>
                </a:solidFill>
              </a:rPr>
              <a:t>chrome</a:t>
            </a:r>
            <a:r>
              <a:rPr lang="zh-CN" altLang="en-US" dirty="0">
                <a:solidFill>
                  <a:schemeClr val="bg1"/>
                </a:solidFill>
              </a:rPr>
              <a:t>浏览器中，打开一个网页，在页面空白处 右击</a:t>
            </a:r>
            <a:r>
              <a:rPr lang="en-US" altLang="zh-CN" dirty="0">
                <a:solidFill>
                  <a:schemeClr val="bg1"/>
                </a:solidFill>
              </a:rPr>
              <a:t>-&gt;</a:t>
            </a:r>
            <a:r>
              <a:rPr lang="zh-CN" altLang="en-US" dirty="0">
                <a:solidFill>
                  <a:schemeClr val="bg1"/>
                </a:solidFill>
              </a:rPr>
              <a:t>检查，可以打开开发者界面。刷新页面并在</a:t>
            </a:r>
            <a:r>
              <a:rPr lang="en-US" altLang="zh-CN" dirty="0">
                <a:solidFill>
                  <a:schemeClr val="bg1"/>
                </a:solidFill>
              </a:rPr>
              <a:t>Name</a:t>
            </a:r>
            <a:r>
              <a:rPr lang="zh-CN" altLang="en-US" dirty="0">
                <a:solidFill>
                  <a:schemeClr val="bg1"/>
                </a:solidFill>
              </a:rPr>
              <a:t>属性下选中第 一个（大部分都是第一个），在右侧可以看到</a:t>
            </a:r>
            <a:r>
              <a:rPr lang="en-US" altLang="zh-CN" dirty="0" err="1">
                <a:solidFill>
                  <a:schemeClr val="bg1"/>
                </a:solidFill>
              </a:rPr>
              <a:t>Resquest</a:t>
            </a:r>
            <a:r>
              <a:rPr lang="en-US" altLang="zh-CN" dirty="0">
                <a:solidFill>
                  <a:schemeClr val="bg1"/>
                </a:solidFill>
              </a:rPr>
              <a:t>  </a:t>
            </a:r>
            <a:r>
              <a:rPr lang="en-US" altLang="zh-CN" dirty="0" err="1">
                <a:solidFill>
                  <a:schemeClr val="bg1"/>
                </a:solidFill>
              </a:rPr>
              <a:t>Method:GET</a:t>
            </a:r>
            <a:r>
              <a:rPr lang="zh-CN" altLang="en-US" dirty="0">
                <a:solidFill>
                  <a:schemeClr val="bg1"/>
                </a:solidFill>
              </a:rPr>
              <a:t>，表明该网页的请求方式是</a:t>
            </a:r>
            <a:r>
              <a:rPr lang="en-US" altLang="zh-CN" dirty="0">
                <a:solidFill>
                  <a:schemeClr val="bg1"/>
                </a:solidFill>
              </a:rPr>
              <a:t>GET</a:t>
            </a:r>
            <a:r>
              <a:rPr lang="zh-CN" altLang="en-US" dirty="0">
                <a:solidFill>
                  <a:schemeClr val="bg1"/>
                </a:solidFill>
              </a:rPr>
              <a:t>方式</a:t>
            </a:r>
          </a:p>
        </p:txBody>
      </p:sp>
    </p:spTree>
    <p:extLst>
      <p:ext uri="{BB962C8B-B14F-4D97-AF65-F5344CB8AC3E}">
        <p14:creationId xmlns:p14="http://schemas.microsoft.com/office/powerpoint/2010/main" val="33824334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D3D2F78-BE5A-4699-8188-A5BAA8C1C4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err="1">
                <a:solidFill>
                  <a:schemeClr val="bg1"/>
                </a:solidFill>
              </a:rPr>
              <a:t>简单的</a:t>
            </a:r>
            <a:r>
              <a:rPr lang="en-US" altLang="zh-CN" b="1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 err="1">
                <a:solidFill>
                  <a:schemeClr val="bg1"/>
                </a:solidFill>
              </a:rPr>
              <a:t>示例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A0631BA3-F5E7-4DFF-A9EA-97B3F868AB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简单的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zh-CN" altLang="en-US" dirty="0">
                <a:solidFill>
                  <a:schemeClr val="bg1"/>
                </a:solidFill>
              </a:rPr>
              <a:t>示例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from bs4 import 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>
                <a:solidFill>
                  <a:schemeClr val="bg1"/>
                </a:solidFill>
              </a:rPr>
              <a:t> </a:t>
            </a:r>
            <a:r>
              <a:rPr lang="en-US" altLang="zh-CN" dirty="0" err="1">
                <a:solidFill>
                  <a:schemeClr val="bg1"/>
                </a:solidFill>
              </a:rPr>
              <a:t>html_sample</a:t>
            </a:r>
            <a:r>
              <a:rPr lang="en-US" altLang="zh-CN" dirty="0">
                <a:solidFill>
                  <a:schemeClr val="bg1"/>
                </a:solidFill>
              </a:rPr>
              <a:t>='\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&lt;html&gt; 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&lt;body&gt; 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&lt;h1  id="title"&gt;hello  world&lt;/h1&gt; 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&lt;a  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="#"  class="link"&gt;This  is  link1&lt;/a&gt; 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&lt;a  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="#  link2"  class="link"&gt;This  is  link2&lt;/a&gt; 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&lt;/body&gt; 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&lt;/html&gt;'</a:t>
            </a:r>
          </a:p>
          <a:p>
            <a:pPr marL="0" indent="0">
              <a:buNone/>
            </a:pPr>
            <a:endParaRPr lang="en-US" altLang="zh-CN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soup=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>
                <a:solidFill>
                  <a:schemeClr val="bg1"/>
                </a:solidFill>
              </a:rPr>
              <a:t>(html_sample,'</a:t>
            </a:r>
            <a:r>
              <a:rPr lang="en-US" altLang="zh-CN" dirty="0" err="1">
                <a:solidFill>
                  <a:schemeClr val="bg1"/>
                </a:solidFill>
              </a:rPr>
              <a:t>html.parser</a:t>
            </a:r>
            <a:r>
              <a:rPr lang="en-US" altLang="zh-CN" dirty="0">
                <a:solidFill>
                  <a:schemeClr val="bg1"/>
                </a:solidFill>
              </a:rPr>
              <a:t>')#</a:t>
            </a:r>
            <a:r>
              <a:rPr lang="zh-CN" altLang="en-US" dirty="0">
                <a:solidFill>
                  <a:schemeClr val="bg1"/>
                </a:solidFill>
              </a:rPr>
              <a:t>指定解析器</a:t>
            </a:r>
            <a:r>
              <a:rPr lang="en-US" altLang="zh-CN" dirty="0" err="1">
                <a:solidFill>
                  <a:schemeClr val="bg1"/>
                </a:solidFill>
              </a:rPr>
              <a:t>html.parser</a:t>
            </a:r>
            <a:endParaRPr lang="en-US" altLang="zh-CN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print(soup)  #</a:t>
            </a:r>
            <a:r>
              <a:rPr lang="zh-CN" altLang="en-US" dirty="0">
                <a:solidFill>
                  <a:schemeClr val="bg1"/>
                </a:solidFill>
              </a:rPr>
              <a:t>没有去掉标签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</a:t>
            </a:r>
            <a:r>
              <a:rPr lang="en-US" altLang="zh-CN" dirty="0" err="1">
                <a:solidFill>
                  <a:schemeClr val="bg1"/>
                </a:solidFill>
              </a:rPr>
              <a:t>soup.text</a:t>
            </a:r>
            <a:r>
              <a:rPr lang="en-US" altLang="zh-CN" dirty="0">
                <a:solidFill>
                  <a:schemeClr val="bg1"/>
                </a:solidFill>
              </a:rPr>
              <a:t>)  #</a:t>
            </a:r>
            <a:r>
              <a:rPr lang="zh-CN" altLang="en-US" dirty="0">
                <a:solidFill>
                  <a:schemeClr val="bg1"/>
                </a:solidFill>
              </a:rPr>
              <a:t>把里面的内容截取出来，而去掉标签</a:t>
            </a:r>
          </a:p>
        </p:txBody>
      </p:sp>
    </p:spTree>
    <p:extLst>
      <p:ext uri="{BB962C8B-B14F-4D97-AF65-F5344CB8AC3E}">
        <p14:creationId xmlns:p14="http://schemas.microsoft.com/office/powerpoint/2010/main" val="40070956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048C563-52FC-4881-96E5-24B4B508DD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示例：使用</a:t>
            </a:r>
            <a:r>
              <a:rPr lang="en-US" altLang="zh-CN" dirty="0">
                <a:solidFill>
                  <a:schemeClr val="bg1"/>
                </a:solidFill>
              </a:rPr>
              <a:t>select</a:t>
            </a:r>
            <a:r>
              <a:rPr lang="zh-CN" altLang="zh-CN" dirty="0">
                <a:solidFill>
                  <a:schemeClr val="bg1"/>
                </a:solidFill>
              </a:rPr>
              <a:t>找出含有</a:t>
            </a:r>
            <a:r>
              <a:rPr lang="en-US" altLang="zh-CN" dirty="0">
                <a:solidFill>
                  <a:schemeClr val="bg1"/>
                </a:solidFill>
              </a:rPr>
              <a:t>h1</a:t>
            </a:r>
            <a:r>
              <a:rPr lang="zh-CN" altLang="zh-CN" dirty="0">
                <a:solidFill>
                  <a:schemeClr val="bg1"/>
                </a:solidFill>
              </a:rPr>
              <a:t>标签的元素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F8189F91-1284-45E1-B261-242D29DBD4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70581"/>
            <a:ext cx="10515600" cy="5194170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使用</a:t>
            </a:r>
            <a:r>
              <a:rPr lang="en-US" altLang="zh-CN" dirty="0">
                <a:solidFill>
                  <a:schemeClr val="bg1"/>
                </a:solidFill>
              </a:rPr>
              <a:t>select</a:t>
            </a:r>
            <a:r>
              <a:rPr lang="zh-CN" altLang="en-US" dirty="0">
                <a:solidFill>
                  <a:schemeClr val="bg1"/>
                </a:solidFill>
              </a:rPr>
              <a:t>找出含有</a:t>
            </a:r>
            <a:r>
              <a:rPr lang="en-US" altLang="zh-CN" dirty="0">
                <a:solidFill>
                  <a:schemeClr val="bg1"/>
                </a:solidFill>
              </a:rPr>
              <a:t>h1</a:t>
            </a:r>
            <a:r>
              <a:rPr lang="zh-CN" altLang="en-US" dirty="0">
                <a:solidFill>
                  <a:schemeClr val="bg1"/>
                </a:solidFill>
              </a:rPr>
              <a:t>标签的元素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from bs4 import 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endParaRPr lang="en-US" altLang="zh-CN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html_sample</a:t>
            </a:r>
            <a:r>
              <a:rPr lang="en-US" altLang="zh-CN" dirty="0">
                <a:solidFill>
                  <a:schemeClr val="bg1"/>
                </a:solidFill>
              </a:rPr>
              <a:t>='\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&lt;html&gt;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&lt;body&gt;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&lt;h1 id="title"&gt;hello world&lt;/h1&gt;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&lt;a 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="#" class="link"&gt;This is link1&lt;/a&gt;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&lt;a </a:t>
            </a:r>
            <a:r>
              <a:rPr lang="en-US" altLang="zh-CN" dirty="0" err="1">
                <a:solidFill>
                  <a:schemeClr val="bg1"/>
                </a:solidFill>
              </a:rPr>
              <a:t>href</a:t>
            </a:r>
            <a:r>
              <a:rPr lang="en-US" altLang="zh-CN" dirty="0">
                <a:solidFill>
                  <a:schemeClr val="bg1"/>
                </a:solidFill>
              </a:rPr>
              <a:t>="# link2" class="link"&gt;This is link2&lt;/a&gt;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&lt;/body&gt; \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&lt;/html&gt;'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soup = 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>
                <a:solidFill>
                  <a:schemeClr val="bg1"/>
                </a:solidFill>
              </a:rPr>
              <a:t>(html_sample,'</a:t>
            </a:r>
            <a:r>
              <a:rPr lang="en-US" altLang="zh-CN" dirty="0" err="1">
                <a:solidFill>
                  <a:schemeClr val="bg1"/>
                </a:solidFill>
              </a:rPr>
              <a:t>html.parser</a:t>
            </a:r>
            <a:r>
              <a:rPr lang="en-US" altLang="zh-CN" dirty="0">
                <a:solidFill>
                  <a:schemeClr val="bg1"/>
                </a:solidFill>
              </a:rPr>
              <a:t>')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header = 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('h1')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print(header)#</a:t>
            </a:r>
            <a:r>
              <a:rPr lang="zh-CN" altLang="en-US" dirty="0">
                <a:solidFill>
                  <a:schemeClr val="bg1"/>
                </a:solidFill>
              </a:rPr>
              <a:t>回传</a:t>
            </a:r>
            <a:r>
              <a:rPr lang="en-US" altLang="zh-CN" dirty="0">
                <a:solidFill>
                  <a:schemeClr val="bg1"/>
                </a:solidFill>
              </a:rPr>
              <a:t>Python</a:t>
            </a:r>
            <a:r>
              <a:rPr lang="zh-CN" altLang="en-US" dirty="0">
                <a:solidFill>
                  <a:schemeClr val="bg1"/>
                </a:solidFill>
              </a:rPr>
              <a:t>的一个</a:t>
            </a:r>
            <a:r>
              <a:rPr lang="en-US" altLang="zh-CN" dirty="0">
                <a:solidFill>
                  <a:schemeClr val="bg1"/>
                </a:solidFill>
              </a:rPr>
              <a:t>list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print(header[0])#</a:t>
            </a:r>
            <a:r>
              <a:rPr lang="zh-CN" altLang="en-US" dirty="0">
                <a:solidFill>
                  <a:schemeClr val="bg1"/>
                </a:solidFill>
              </a:rPr>
              <a:t>解开这个回传的</a:t>
            </a:r>
            <a:r>
              <a:rPr lang="en-US" altLang="zh-CN" dirty="0">
                <a:solidFill>
                  <a:schemeClr val="bg1"/>
                </a:solidFill>
              </a:rPr>
              <a:t>list</a:t>
            </a:r>
            <a:r>
              <a:rPr lang="zh-CN" altLang="en-US" dirty="0">
                <a:solidFill>
                  <a:schemeClr val="bg1"/>
                </a:solidFill>
              </a:rPr>
              <a:t>，打</a:t>
            </a:r>
            <a:r>
              <a:rPr lang="en-US" altLang="zh-CN" dirty="0">
                <a:solidFill>
                  <a:schemeClr val="bg1"/>
                </a:solidFill>
              </a:rPr>
              <a:t>[0]</a:t>
            </a:r>
            <a:r>
              <a:rPr lang="zh-CN" altLang="en-US" dirty="0">
                <a:solidFill>
                  <a:schemeClr val="bg1"/>
                </a:solidFill>
              </a:rPr>
              <a:t>时没有两边的中括号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print(header[0].text)#</a:t>
            </a:r>
            <a:r>
              <a:rPr lang="zh-CN" altLang="en-US" dirty="0">
                <a:solidFill>
                  <a:schemeClr val="bg1"/>
                </a:solidFill>
              </a:rPr>
              <a:t>只获取里面的文字</a:t>
            </a: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25705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91D083F-5307-4EA1-A807-6074F61F37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zh-CN" dirty="0">
                <a:solidFill>
                  <a:schemeClr val="bg1"/>
                </a:solidFill>
              </a:rPr>
              <a:t>示例：使用</a:t>
            </a:r>
            <a:r>
              <a:rPr lang="en-US" altLang="zh-CN" dirty="0">
                <a:solidFill>
                  <a:schemeClr val="bg1"/>
                </a:solidFill>
              </a:rPr>
              <a:t>select</a:t>
            </a:r>
            <a:r>
              <a:rPr lang="zh-CN" altLang="zh-CN" dirty="0">
                <a:solidFill>
                  <a:schemeClr val="bg1"/>
                </a:solidFill>
              </a:rPr>
              <a:t>找出含有</a:t>
            </a:r>
            <a:r>
              <a:rPr lang="en-US" altLang="zh-CN" dirty="0">
                <a:solidFill>
                  <a:schemeClr val="bg1"/>
                </a:solidFill>
              </a:rPr>
              <a:t>a</a:t>
            </a:r>
            <a:r>
              <a:rPr lang="zh-CN" altLang="zh-CN" dirty="0">
                <a:solidFill>
                  <a:schemeClr val="bg1"/>
                </a:solidFill>
              </a:rPr>
              <a:t>标签的元素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987209D1-655B-448B-81C3-65DF6934C1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#</a:t>
            </a:r>
            <a:r>
              <a:rPr lang="zh-CN" altLang="en-US" dirty="0">
                <a:solidFill>
                  <a:schemeClr val="bg1"/>
                </a:solidFill>
              </a:rPr>
              <a:t>使用</a:t>
            </a:r>
            <a:r>
              <a:rPr lang="en-US" altLang="zh-CN" dirty="0">
                <a:solidFill>
                  <a:schemeClr val="bg1"/>
                </a:solidFill>
              </a:rPr>
              <a:t>select</a:t>
            </a:r>
            <a:r>
              <a:rPr lang="zh-CN" altLang="en-US" dirty="0">
                <a:solidFill>
                  <a:schemeClr val="bg1"/>
                </a:solidFill>
              </a:rPr>
              <a:t>找出含有</a:t>
            </a:r>
            <a:r>
              <a:rPr lang="en-US" altLang="zh-CN" dirty="0">
                <a:solidFill>
                  <a:schemeClr val="bg1"/>
                </a:solidFill>
              </a:rPr>
              <a:t>a</a:t>
            </a:r>
            <a:r>
              <a:rPr lang="zh-CN" altLang="en-US" dirty="0">
                <a:solidFill>
                  <a:schemeClr val="bg1"/>
                </a:solidFill>
              </a:rPr>
              <a:t>标签的元素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soup = </a:t>
            </a:r>
            <a:r>
              <a:rPr lang="en-US" altLang="zh-CN" dirty="0" err="1">
                <a:solidFill>
                  <a:schemeClr val="bg1"/>
                </a:solidFill>
              </a:rPr>
              <a:t>BeautifulSoup</a:t>
            </a:r>
            <a:r>
              <a:rPr lang="en-US" altLang="zh-CN" dirty="0">
                <a:solidFill>
                  <a:schemeClr val="bg1"/>
                </a:solidFill>
              </a:rPr>
              <a:t>(html_sample,'</a:t>
            </a:r>
            <a:r>
              <a:rPr lang="en-US" altLang="zh-CN" dirty="0" err="1">
                <a:solidFill>
                  <a:schemeClr val="bg1"/>
                </a:solidFill>
              </a:rPr>
              <a:t>html.parser</a:t>
            </a:r>
            <a:r>
              <a:rPr lang="en-US" altLang="zh-CN" dirty="0">
                <a:solidFill>
                  <a:schemeClr val="bg1"/>
                </a:solidFill>
              </a:rPr>
              <a:t>')</a:t>
            </a:r>
          </a:p>
          <a:p>
            <a:pPr marL="0" indent="0">
              <a:buNone/>
            </a:pPr>
            <a:r>
              <a:rPr lang="en-US" altLang="zh-CN" dirty="0" err="1">
                <a:solidFill>
                  <a:schemeClr val="bg1"/>
                </a:solidFill>
              </a:rPr>
              <a:t>alink</a:t>
            </a:r>
            <a:r>
              <a:rPr lang="en-US" altLang="zh-CN" dirty="0">
                <a:solidFill>
                  <a:schemeClr val="bg1"/>
                </a:solidFill>
              </a:rPr>
              <a:t> = </a:t>
            </a:r>
            <a:r>
              <a:rPr lang="en-US" altLang="zh-CN" dirty="0" err="1">
                <a:solidFill>
                  <a:schemeClr val="bg1"/>
                </a:solidFill>
              </a:rPr>
              <a:t>soup.select</a:t>
            </a:r>
            <a:r>
              <a:rPr lang="en-US" altLang="zh-CN" dirty="0">
                <a:solidFill>
                  <a:schemeClr val="bg1"/>
                </a:solidFill>
              </a:rPr>
              <a:t>('a')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print(</a:t>
            </a:r>
            <a:r>
              <a:rPr lang="en-US" altLang="zh-CN" dirty="0" err="1">
                <a:solidFill>
                  <a:schemeClr val="bg1"/>
                </a:solidFill>
              </a:rPr>
              <a:t>alink</a:t>
            </a:r>
            <a:r>
              <a:rPr lang="en-US" altLang="zh-CN" dirty="0">
                <a:solidFill>
                  <a:schemeClr val="bg1"/>
                </a:solidFill>
              </a:rPr>
              <a:t>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for link in </a:t>
            </a:r>
            <a:r>
              <a:rPr lang="en-US" altLang="zh-CN" dirty="0" err="1">
                <a:solidFill>
                  <a:schemeClr val="bg1"/>
                </a:solidFill>
              </a:rPr>
              <a:t>alink</a:t>
            </a:r>
            <a:r>
              <a:rPr lang="en-US" altLang="zh-CN" dirty="0">
                <a:solidFill>
                  <a:schemeClr val="bg1"/>
                </a:solidFill>
              </a:rPr>
              <a:t>: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print(link)</a:t>
            </a:r>
          </a:p>
          <a:p>
            <a:pPr marL="0" indent="0">
              <a:buNone/>
            </a:pPr>
            <a:r>
              <a:rPr lang="en-US" altLang="zh-CN" dirty="0">
                <a:solidFill>
                  <a:schemeClr val="bg1"/>
                </a:solidFill>
              </a:rPr>
              <a:t>    print(</a:t>
            </a:r>
            <a:r>
              <a:rPr lang="en-US" altLang="zh-CN" dirty="0" err="1">
                <a:solidFill>
                  <a:schemeClr val="bg1"/>
                </a:solidFill>
              </a:rPr>
              <a:t>link.text</a:t>
            </a:r>
            <a:r>
              <a:rPr lang="en-US" altLang="zh-CN" dirty="0">
                <a:solidFill>
                  <a:schemeClr val="bg1"/>
                </a:solidFill>
              </a:rPr>
              <a:t>)</a:t>
            </a: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74938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</TotalTime>
  <Words>1557</Words>
  <Application>Microsoft Office PowerPoint</Application>
  <PresentationFormat>宽屏</PresentationFormat>
  <Paragraphs>149</Paragraphs>
  <Slides>18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18</vt:i4>
      </vt:variant>
    </vt:vector>
  </HeadingPairs>
  <TitlesOfParts>
    <vt:vector size="22" baseType="lpstr">
      <vt:lpstr>等线</vt:lpstr>
      <vt:lpstr>等线 Light</vt:lpstr>
      <vt:lpstr>Arial</vt:lpstr>
      <vt:lpstr>Office 主题​​</vt:lpstr>
      <vt:lpstr>Python编写网络爬虫</vt:lpstr>
      <vt:lpstr>Python编写网络爬虫</vt:lpstr>
      <vt:lpstr>爬取前的准备</vt:lpstr>
      <vt:lpstr>requests示例</vt:lpstr>
      <vt:lpstr>requests示例</vt:lpstr>
      <vt:lpstr>requests示例</vt:lpstr>
      <vt:lpstr>简单的BeautifulSoup示例</vt:lpstr>
      <vt:lpstr>示例：使用select找出含有h1标签的元素</vt:lpstr>
      <vt:lpstr>示例：使用select找出含有a标签的元素</vt:lpstr>
      <vt:lpstr>示例：使用select找出所有id为title的元素</vt:lpstr>
      <vt:lpstr>示例：取得所有a标签内的链接</vt:lpstr>
      <vt:lpstr>示例：获取a标签中的不同属性值</vt:lpstr>
      <vt:lpstr>将requests与BeautifulSoup结合使用的一些例子</vt:lpstr>
      <vt:lpstr>示例：新浪新闻主页信息获取</vt:lpstr>
      <vt:lpstr>示例：获取某一篇文章的标题、日期、来源、正文等内容</vt:lpstr>
      <vt:lpstr>示例：输出字符串型的date和时间型的date</vt:lpstr>
      <vt:lpstr>示例：对新闻正文内容的抓取</vt:lpstr>
      <vt:lpstr>完整代码（以获取新浪新闻为例）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网络编程</dc:title>
  <dc:creator> </dc:creator>
  <cp:lastModifiedBy> </cp:lastModifiedBy>
  <cp:revision>24</cp:revision>
  <dcterms:created xsi:type="dcterms:W3CDTF">2019-10-17T12:25:23Z</dcterms:created>
  <dcterms:modified xsi:type="dcterms:W3CDTF">2019-10-21T01:52:42Z</dcterms:modified>
</cp:coreProperties>
</file>

<file path=docProps/thumbnail.jpeg>
</file>