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6" r:id="rId10"/>
    <p:sldId id="267" r:id="rId11"/>
    <p:sldId id="268" r:id="rId1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5" d="100"/>
          <a:sy n="75" d="100"/>
        </p:scale>
        <p:origin x="30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D0B3331-F562-4755-9C7B-71D79C36C478}"/>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C219D7C4-0427-448A-A26B-AF949E69381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FF7FD5B7-682E-4184-B61D-727062585C68}"/>
              </a:ext>
            </a:extLst>
          </p:cNvPr>
          <p:cNvSpPr>
            <a:spLocks noGrp="1"/>
          </p:cNvSpPr>
          <p:nvPr>
            <p:ph type="dt" sz="half" idx="10"/>
          </p:nvPr>
        </p:nvSpPr>
        <p:spPr/>
        <p:txBody>
          <a:bodyPr/>
          <a:lstStyle/>
          <a:p>
            <a:fld id="{B93981A4-A1CA-42F9-8419-9CE366D26CE5}" type="datetimeFigureOut">
              <a:rPr lang="zh-CN" altLang="en-US" smtClean="0"/>
              <a:t>2020/9/1</a:t>
            </a:fld>
            <a:endParaRPr lang="zh-CN" altLang="en-US"/>
          </a:p>
        </p:txBody>
      </p:sp>
      <p:sp>
        <p:nvSpPr>
          <p:cNvPr id="5" name="页脚占位符 4">
            <a:extLst>
              <a:ext uri="{FF2B5EF4-FFF2-40B4-BE49-F238E27FC236}">
                <a16:creationId xmlns:a16="http://schemas.microsoft.com/office/drawing/2014/main" id="{6E524C9D-FA37-4AFD-AF29-CC4A75479D3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C76ABB3F-AE83-4048-9472-E787743C4C15}"/>
              </a:ext>
            </a:extLst>
          </p:cNvPr>
          <p:cNvSpPr>
            <a:spLocks noGrp="1"/>
          </p:cNvSpPr>
          <p:nvPr>
            <p:ph type="sldNum" sz="quarter" idx="12"/>
          </p:nvPr>
        </p:nvSpPr>
        <p:spPr/>
        <p:txBody>
          <a:bodyPr/>
          <a:lstStyle/>
          <a:p>
            <a:fld id="{F7711B4F-4530-4FC0-85ED-F55D35B9E905}" type="slidenum">
              <a:rPr lang="zh-CN" altLang="en-US" smtClean="0"/>
              <a:t>‹#›</a:t>
            </a:fld>
            <a:endParaRPr lang="zh-CN" altLang="en-US"/>
          </a:p>
        </p:txBody>
      </p:sp>
    </p:spTree>
    <p:extLst>
      <p:ext uri="{BB962C8B-B14F-4D97-AF65-F5344CB8AC3E}">
        <p14:creationId xmlns:p14="http://schemas.microsoft.com/office/powerpoint/2010/main" val="3402161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44F2F6D-B861-4D85-B474-E4924913CB2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46C88BEB-2659-42ED-9416-6D8C495490DA}"/>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3CDD19C-C0CA-4AA6-B152-DF042A2C1EB9}"/>
              </a:ext>
            </a:extLst>
          </p:cNvPr>
          <p:cNvSpPr>
            <a:spLocks noGrp="1"/>
          </p:cNvSpPr>
          <p:nvPr>
            <p:ph type="dt" sz="half" idx="10"/>
          </p:nvPr>
        </p:nvSpPr>
        <p:spPr/>
        <p:txBody>
          <a:bodyPr/>
          <a:lstStyle/>
          <a:p>
            <a:fld id="{B93981A4-A1CA-42F9-8419-9CE366D26CE5}" type="datetimeFigureOut">
              <a:rPr lang="zh-CN" altLang="en-US" smtClean="0"/>
              <a:t>2020/9/1</a:t>
            </a:fld>
            <a:endParaRPr lang="zh-CN" altLang="en-US"/>
          </a:p>
        </p:txBody>
      </p:sp>
      <p:sp>
        <p:nvSpPr>
          <p:cNvPr id="5" name="页脚占位符 4">
            <a:extLst>
              <a:ext uri="{FF2B5EF4-FFF2-40B4-BE49-F238E27FC236}">
                <a16:creationId xmlns:a16="http://schemas.microsoft.com/office/drawing/2014/main" id="{DFD2EC16-6FFA-4E19-AE37-7CC6E9379EF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B1E440A-2A9D-4FFF-8055-D74CAAD75A8D}"/>
              </a:ext>
            </a:extLst>
          </p:cNvPr>
          <p:cNvSpPr>
            <a:spLocks noGrp="1"/>
          </p:cNvSpPr>
          <p:nvPr>
            <p:ph type="sldNum" sz="quarter" idx="12"/>
          </p:nvPr>
        </p:nvSpPr>
        <p:spPr/>
        <p:txBody>
          <a:bodyPr/>
          <a:lstStyle/>
          <a:p>
            <a:fld id="{F7711B4F-4530-4FC0-85ED-F55D35B9E905}" type="slidenum">
              <a:rPr lang="zh-CN" altLang="en-US" smtClean="0"/>
              <a:t>‹#›</a:t>
            </a:fld>
            <a:endParaRPr lang="zh-CN" altLang="en-US"/>
          </a:p>
        </p:txBody>
      </p:sp>
    </p:spTree>
    <p:extLst>
      <p:ext uri="{BB962C8B-B14F-4D97-AF65-F5344CB8AC3E}">
        <p14:creationId xmlns:p14="http://schemas.microsoft.com/office/powerpoint/2010/main" val="1860747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D72F2BA4-E307-4181-BB89-F30EDF14CC2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65EB328B-9200-400B-A915-6851A1EA629A}"/>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AE359BC-4248-4E65-AFE3-5E82C2834766}"/>
              </a:ext>
            </a:extLst>
          </p:cNvPr>
          <p:cNvSpPr>
            <a:spLocks noGrp="1"/>
          </p:cNvSpPr>
          <p:nvPr>
            <p:ph type="dt" sz="half" idx="10"/>
          </p:nvPr>
        </p:nvSpPr>
        <p:spPr/>
        <p:txBody>
          <a:bodyPr/>
          <a:lstStyle/>
          <a:p>
            <a:fld id="{B93981A4-A1CA-42F9-8419-9CE366D26CE5}" type="datetimeFigureOut">
              <a:rPr lang="zh-CN" altLang="en-US" smtClean="0"/>
              <a:t>2020/9/1</a:t>
            </a:fld>
            <a:endParaRPr lang="zh-CN" altLang="en-US"/>
          </a:p>
        </p:txBody>
      </p:sp>
      <p:sp>
        <p:nvSpPr>
          <p:cNvPr id="5" name="页脚占位符 4">
            <a:extLst>
              <a:ext uri="{FF2B5EF4-FFF2-40B4-BE49-F238E27FC236}">
                <a16:creationId xmlns:a16="http://schemas.microsoft.com/office/drawing/2014/main" id="{271C2394-E891-4733-BDDF-22A8BCEFF04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5F0F4A5-AE26-4E96-BBE9-C25049C7EF74}"/>
              </a:ext>
            </a:extLst>
          </p:cNvPr>
          <p:cNvSpPr>
            <a:spLocks noGrp="1"/>
          </p:cNvSpPr>
          <p:nvPr>
            <p:ph type="sldNum" sz="quarter" idx="12"/>
          </p:nvPr>
        </p:nvSpPr>
        <p:spPr/>
        <p:txBody>
          <a:bodyPr/>
          <a:lstStyle/>
          <a:p>
            <a:fld id="{F7711B4F-4530-4FC0-85ED-F55D35B9E905}" type="slidenum">
              <a:rPr lang="zh-CN" altLang="en-US" smtClean="0"/>
              <a:t>‹#›</a:t>
            </a:fld>
            <a:endParaRPr lang="zh-CN" altLang="en-US"/>
          </a:p>
        </p:txBody>
      </p:sp>
    </p:spTree>
    <p:extLst>
      <p:ext uri="{BB962C8B-B14F-4D97-AF65-F5344CB8AC3E}">
        <p14:creationId xmlns:p14="http://schemas.microsoft.com/office/powerpoint/2010/main" val="379850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E71C0D8-C0A9-4937-B44F-47A880604D9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590939F-3504-4571-8F6E-88CDE841BEE7}"/>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41FF85BD-3623-41C1-9935-A51D8D446B08}"/>
              </a:ext>
            </a:extLst>
          </p:cNvPr>
          <p:cNvSpPr>
            <a:spLocks noGrp="1"/>
          </p:cNvSpPr>
          <p:nvPr>
            <p:ph type="dt" sz="half" idx="10"/>
          </p:nvPr>
        </p:nvSpPr>
        <p:spPr/>
        <p:txBody>
          <a:bodyPr/>
          <a:lstStyle/>
          <a:p>
            <a:fld id="{B93981A4-A1CA-42F9-8419-9CE366D26CE5}" type="datetimeFigureOut">
              <a:rPr lang="zh-CN" altLang="en-US" smtClean="0"/>
              <a:t>2020/9/1</a:t>
            </a:fld>
            <a:endParaRPr lang="zh-CN" altLang="en-US"/>
          </a:p>
        </p:txBody>
      </p:sp>
      <p:sp>
        <p:nvSpPr>
          <p:cNvPr id="5" name="页脚占位符 4">
            <a:extLst>
              <a:ext uri="{FF2B5EF4-FFF2-40B4-BE49-F238E27FC236}">
                <a16:creationId xmlns:a16="http://schemas.microsoft.com/office/drawing/2014/main" id="{A2A74803-C119-41F3-89F5-0D8C30994E9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4E9AC41-11D6-4CD3-BC55-5A2F6B2B5C71}"/>
              </a:ext>
            </a:extLst>
          </p:cNvPr>
          <p:cNvSpPr>
            <a:spLocks noGrp="1"/>
          </p:cNvSpPr>
          <p:nvPr>
            <p:ph type="sldNum" sz="quarter" idx="12"/>
          </p:nvPr>
        </p:nvSpPr>
        <p:spPr/>
        <p:txBody>
          <a:bodyPr/>
          <a:lstStyle/>
          <a:p>
            <a:fld id="{F7711B4F-4530-4FC0-85ED-F55D35B9E905}" type="slidenum">
              <a:rPr lang="zh-CN" altLang="en-US" smtClean="0"/>
              <a:t>‹#›</a:t>
            </a:fld>
            <a:endParaRPr lang="zh-CN" altLang="en-US"/>
          </a:p>
        </p:txBody>
      </p:sp>
    </p:spTree>
    <p:extLst>
      <p:ext uri="{BB962C8B-B14F-4D97-AF65-F5344CB8AC3E}">
        <p14:creationId xmlns:p14="http://schemas.microsoft.com/office/powerpoint/2010/main" val="4278770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8DCF81F-BBDA-49F8-9B14-7DB7D31FE7F7}"/>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6CCB2237-5B4D-4F30-B78C-58E2BA2F03F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E80AFE58-4902-4F22-B3B5-8409A0C95257}"/>
              </a:ext>
            </a:extLst>
          </p:cNvPr>
          <p:cNvSpPr>
            <a:spLocks noGrp="1"/>
          </p:cNvSpPr>
          <p:nvPr>
            <p:ph type="dt" sz="half" idx="10"/>
          </p:nvPr>
        </p:nvSpPr>
        <p:spPr/>
        <p:txBody>
          <a:bodyPr/>
          <a:lstStyle/>
          <a:p>
            <a:fld id="{B93981A4-A1CA-42F9-8419-9CE366D26CE5}" type="datetimeFigureOut">
              <a:rPr lang="zh-CN" altLang="en-US" smtClean="0"/>
              <a:t>2020/9/1</a:t>
            </a:fld>
            <a:endParaRPr lang="zh-CN" altLang="en-US"/>
          </a:p>
        </p:txBody>
      </p:sp>
      <p:sp>
        <p:nvSpPr>
          <p:cNvPr id="5" name="页脚占位符 4">
            <a:extLst>
              <a:ext uri="{FF2B5EF4-FFF2-40B4-BE49-F238E27FC236}">
                <a16:creationId xmlns:a16="http://schemas.microsoft.com/office/drawing/2014/main" id="{13476369-55B4-4D9F-8525-4351990CDEB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EE427CD-64DD-4139-8723-159EAE58C2AC}"/>
              </a:ext>
            </a:extLst>
          </p:cNvPr>
          <p:cNvSpPr>
            <a:spLocks noGrp="1"/>
          </p:cNvSpPr>
          <p:nvPr>
            <p:ph type="sldNum" sz="quarter" idx="12"/>
          </p:nvPr>
        </p:nvSpPr>
        <p:spPr/>
        <p:txBody>
          <a:bodyPr/>
          <a:lstStyle/>
          <a:p>
            <a:fld id="{F7711B4F-4530-4FC0-85ED-F55D35B9E905}" type="slidenum">
              <a:rPr lang="zh-CN" altLang="en-US" smtClean="0"/>
              <a:t>‹#›</a:t>
            </a:fld>
            <a:endParaRPr lang="zh-CN" altLang="en-US"/>
          </a:p>
        </p:txBody>
      </p:sp>
    </p:spTree>
    <p:extLst>
      <p:ext uri="{BB962C8B-B14F-4D97-AF65-F5344CB8AC3E}">
        <p14:creationId xmlns:p14="http://schemas.microsoft.com/office/powerpoint/2010/main" val="2811509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FF07641-03A5-47FE-B31D-7B746901A34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AC32485C-E956-428E-897B-606C20309BCD}"/>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15F5033F-F832-450B-B654-3555A5DA0165}"/>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EA527844-7852-47EA-86C0-7E88AA2D4B24}"/>
              </a:ext>
            </a:extLst>
          </p:cNvPr>
          <p:cNvSpPr>
            <a:spLocks noGrp="1"/>
          </p:cNvSpPr>
          <p:nvPr>
            <p:ph type="dt" sz="half" idx="10"/>
          </p:nvPr>
        </p:nvSpPr>
        <p:spPr/>
        <p:txBody>
          <a:bodyPr/>
          <a:lstStyle/>
          <a:p>
            <a:fld id="{B93981A4-A1CA-42F9-8419-9CE366D26CE5}" type="datetimeFigureOut">
              <a:rPr lang="zh-CN" altLang="en-US" smtClean="0"/>
              <a:t>2020/9/1</a:t>
            </a:fld>
            <a:endParaRPr lang="zh-CN" altLang="en-US"/>
          </a:p>
        </p:txBody>
      </p:sp>
      <p:sp>
        <p:nvSpPr>
          <p:cNvPr id="6" name="页脚占位符 5">
            <a:extLst>
              <a:ext uri="{FF2B5EF4-FFF2-40B4-BE49-F238E27FC236}">
                <a16:creationId xmlns:a16="http://schemas.microsoft.com/office/drawing/2014/main" id="{65EA62CF-19C6-44D0-AAF1-243056BCABE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53CE5E57-1720-45F2-81F0-52945414DEDB}"/>
              </a:ext>
            </a:extLst>
          </p:cNvPr>
          <p:cNvSpPr>
            <a:spLocks noGrp="1"/>
          </p:cNvSpPr>
          <p:nvPr>
            <p:ph type="sldNum" sz="quarter" idx="12"/>
          </p:nvPr>
        </p:nvSpPr>
        <p:spPr/>
        <p:txBody>
          <a:bodyPr/>
          <a:lstStyle/>
          <a:p>
            <a:fld id="{F7711B4F-4530-4FC0-85ED-F55D35B9E905}" type="slidenum">
              <a:rPr lang="zh-CN" altLang="en-US" smtClean="0"/>
              <a:t>‹#›</a:t>
            </a:fld>
            <a:endParaRPr lang="zh-CN" altLang="en-US"/>
          </a:p>
        </p:txBody>
      </p:sp>
    </p:spTree>
    <p:extLst>
      <p:ext uri="{BB962C8B-B14F-4D97-AF65-F5344CB8AC3E}">
        <p14:creationId xmlns:p14="http://schemas.microsoft.com/office/powerpoint/2010/main" val="1267436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C707F54-9A2B-4CF7-A18F-7BE7FFD521A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445DFB1E-DB89-4371-AF50-8B7F929076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08789B9D-7255-4202-AF62-A4FA0801E297}"/>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74E7A0E5-30D5-4B26-A187-35920D492E1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EA86DD4F-F524-4CAA-8426-6B7BF3C5A534}"/>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E34E086C-D79A-4E3E-A203-F5936BAC4314}"/>
              </a:ext>
            </a:extLst>
          </p:cNvPr>
          <p:cNvSpPr>
            <a:spLocks noGrp="1"/>
          </p:cNvSpPr>
          <p:nvPr>
            <p:ph type="dt" sz="half" idx="10"/>
          </p:nvPr>
        </p:nvSpPr>
        <p:spPr/>
        <p:txBody>
          <a:bodyPr/>
          <a:lstStyle/>
          <a:p>
            <a:fld id="{B93981A4-A1CA-42F9-8419-9CE366D26CE5}" type="datetimeFigureOut">
              <a:rPr lang="zh-CN" altLang="en-US" smtClean="0"/>
              <a:t>2020/9/1</a:t>
            </a:fld>
            <a:endParaRPr lang="zh-CN" altLang="en-US"/>
          </a:p>
        </p:txBody>
      </p:sp>
      <p:sp>
        <p:nvSpPr>
          <p:cNvPr id="8" name="页脚占位符 7">
            <a:extLst>
              <a:ext uri="{FF2B5EF4-FFF2-40B4-BE49-F238E27FC236}">
                <a16:creationId xmlns:a16="http://schemas.microsoft.com/office/drawing/2014/main" id="{CC045D05-BAE5-466C-9520-6E65C203F952}"/>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18BA32A8-5F66-4983-BC49-D2B115922A8E}"/>
              </a:ext>
            </a:extLst>
          </p:cNvPr>
          <p:cNvSpPr>
            <a:spLocks noGrp="1"/>
          </p:cNvSpPr>
          <p:nvPr>
            <p:ph type="sldNum" sz="quarter" idx="12"/>
          </p:nvPr>
        </p:nvSpPr>
        <p:spPr/>
        <p:txBody>
          <a:bodyPr/>
          <a:lstStyle/>
          <a:p>
            <a:fld id="{F7711B4F-4530-4FC0-85ED-F55D35B9E905}" type="slidenum">
              <a:rPr lang="zh-CN" altLang="en-US" smtClean="0"/>
              <a:t>‹#›</a:t>
            </a:fld>
            <a:endParaRPr lang="zh-CN" altLang="en-US"/>
          </a:p>
        </p:txBody>
      </p:sp>
    </p:spTree>
    <p:extLst>
      <p:ext uri="{BB962C8B-B14F-4D97-AF65-F5344CB8AC3E}">
        <p14:creationId xmlns:p14="http://schemas.microsoft.com/office/powerpoint/2010/main" val="3508374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C5AED4C-B9F8-4910-8521-9ED6B4B05C9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6428EFCF-ADD1-48CB-9B85-D00E22E9EAA6}"/>
              </a:ext>
            </a:extLst>
          </p:cNvPr>
          <p:cNvSpPr>
            <a:spLocks noGrp="1"/>
          </p:cNvSpPr>
          <p:nvPr>
            <p:ph type="dt" sz="half" idx="10"/>
          </p:nvPr>
        </p:nvSpPr>
        <p:spPr/>
        <p:txBody>
          <a:bodyPr/>
          <a:lstStyle/>
          <a:p>
            <a:fld id="{B93981A4-A1CA-42F9-8419-9CE366D26CE5}" type="datetimeFigureOut">
              <a:rPr lang="zh-CN" altLang="en-US" smtClean="0"/>
              <a:t>2020/9/1</a:t>
            </a:fld>
            <a:endParaRPr lang="zh-CN" altLang="en-US"/>
          </a:p>
        </p:txBody>
      </p:sp>
      <p:sp>
        <p:nvSpPr>
          <p:cNvPr id="4" name="页脚占位符 3">
            <a:extLst>
              <a:ext uri="{FF2B5EF4-FFF2-40B4-BE49-F238E27FC236}">
                <a16:creationId xmlns:a16="http://schemas.microsoft.com/office/drawing/2014/main" id="{2D0F7493-58D5-40DE-9F27-FC70B6F83799}"/>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BC30743B-7490-4011-9243-611FB4C6F5B5}"/>
              </a:ext>
            </a:extLst>
          </p:cNvPr>
          <p:cNvSpPr>
            <a:spLocks noGrp="1"/>
          </p:cNvSpPr>
          <p:nvPr>
            <p:ph type="sldNum" sz="quarter" idx="12"/>
          </p:nvPr>
        </p:nvSpPr>
        <p:spPr/>
        <p:txBody>
          <a:bodyPr/>
          <a:lstStyle/>
          <a:p>
            <a:fld id="{F7711B4F-4530-4FC0-85ED-F55D35B9E905}" type="slidenum">
              <a:rPr lang="zh-CN" altLang="en-US" smtClean="0"/>
              <a:t>‹#›</a:t>
            </a:fld>
            <a:endParaRPr lang="zh-CN" altLang="en-US"/>
          </a:p>
        </p:txBody>
      </p:sp>
    </p:spTree>
    <p:extLst>
      <p:ext uri="{BB962C8B-B14F-4D97-AF65-F5344CB8AC3E}">
        <p14:creationId xmlns:p14="http://schemas.microsoft.com/office/powerpoint/2010/main" val="867456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C902E34C-7B64-4637-BF68-7D4DCA356820}"/>
              </a:ext>
            </a:extLst>
          </p:cNvPr>
          <p:cNvSpPr>
            <a:spLocks noGrp="1"/>
          </p:cNvSpPr>
          <p:nvPr>
            <p:ph type="dt" sz="half" idx="10"/>
          </p:nvPr>
        </p:nvSpPr>
        <p:spPr/>
        <p:txBody>
          <a:bodyPr/>
          <a:lstStyle/>
          <a:p>
            <a:fld id="{B93981A4-A1CA-42F9-8419-9CE366D26CE5}" type="datetimeFigureOut">
              <a:rPr lang="zh-CN" altLang="en-US" smtClean="0"/>
              <a:t>2020/9/1</a:t>
            </a:fld>
            <a:endParaRPr lang="zh-CN" altLang="en-US"/>
          </a:p>
        </p:txBody>
      </p:sp>
      <p:sp>
        <p:nvSpPr>
          <p:cNvPr id="3" name="页脚占位符 2">
            <a:extLst>
              <a:ext uri="{FF2B5EF4-FFF2-40B4-BE49-F238E27FC236}">
                <a16:creationId xmlns:a16="http://schemas.microsoft.com/office/drawing/2014/main" id="{06638837-3792-49D4-93E0-6C1C33ED7F37}"/>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A4DAF63C-65BA-4F55-82A8-76EB5C692E35}"/>
              </a:ext>
            </a:extLst>
          </p:cNvPr>
          <p:cNvSpPr>
            <a:spLocks noGrp="1"/>
          </p:cNvSpPr>
          <p:nvPr>
            <p:ph type="sldNum" sz="quarter" idx="12"/>
          </p:nvPr>
        </p:nvSpPr>
        <p:spPr/>
        <p:txBody>
          <a:bodyPr/>
          <a:lstStyle/>
          <a:p>
            <a:fld id="{F7711B4F-4530-4FC0-85ED-F55D35B9E905}" type="slidenum">
              <a:rPr lang="zh-CN" altLang="en-US" smtClean="0"/>
              <a:t>‹#›</a:t>
            </a:fld>
            <a:endParaRPr lang="zh-CN" altLang="en-US"/>
          </a:p>
        </p:txBody>
      </p:sp>
    </p:spTree>
    <p:extLst>
      <p:ext uri="{BB962C8B-B14F-4D97-AF65-F5344CB8AC3E}">
        <p14:creationId xmlns:p14="http://schemas.microsoft.com/office/powerpoint/2010/main" val="2671044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EDE9325-B7AD-45CC-8EE8-B97F3A61855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9AC06C31-69A5-407A-9950-0F29440D78D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E5D80DDD-5469-4217-A4C0-B50F23678F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E9A64E5B-71FF-4150-B633-F59ECBF53842}"/>
              </a:ext>
            </a:extLst>
          </p:cNvPr>
          <p:cNvSpPr>
            <a:spLocks noGrp="1"/>
          </p:cNvSpPr>
          <p:nvPr>
            <p:ph type="dt" sz="half" idx="10"/>
          </p:nvPr>
        </p:nvSpPr>
        <p:spPr/>
        <p:txBody>
          <a:bodyPr/>
          <a:lstStyle/>
          <a:p>
            <a:fld id="{B93981A4-A1CA-42F9-8419-9CE366D26CE5}" type="datetimeFigureOut">
              <a:rPr lang="zh-CN" altLang="en-US" smtClean="0"/>
              <a:t>2020/9/1</a:t>
            </a:fld>
            <a:endParaRPr lang="zh-CN" altLang="en-US"/>
          </a:p>
        </p:txBody>
      </p:sp>
      <p:sp>
        <p:nvSpPr>
          <p:cNvPr id="6" name="页脚占位符 5">
            <a:extLst>
              <a:ext uri="{FF2B5EF4-FFF2-40B4-BE49-F238E27FC236}">
                <a16:creationId xmlns:a16="http://schemas.microsoft.com/office/drawing/2014/main" id="{F552A547-6870-4FDB-B923-63B6B102F27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9D8AEA5-691C-497D-990E-28B5B0266656}"/>
              </a:ext>
            </a:extLst>
          </p:cNvPr>
          <p:cNvSpPr>
            <a:spLocks noGrp="1"/>
          </p:cNvSpPr>
          <p:nvPr>
            <p:ph type="sldNum" sz="quarter" idx="12"/>
          </p:nvPr>
        </p:nvSpPr>
        <p:spPr/>
        <p:txBody>
          <a:bodyPr/>
          <a:lstStyle/>
          <a:p>
            <a:fld id="{F7711B4F-4530-4FC0-85ED-F55D35B9E905}" type="slidenum">
              <a:rPr lang="zh-CN" altLang="en-US" smtClean="0"/>
              <a:t>‹#›</a:t>
            </a:fld>
            <a:endParaRPr lang="zh-CN" altLang="en-US"/>
          </a:p>
        </p:txBody>
      </p:sp>
    </p:spTree>
    <p:extLst>
      <p:ext uri="{BB962C8B-B14F-4D97-AF65-F5344CB8AC3E}">
        <p14:creationId xmlns:p14="http://schemas.microsoft.com/office/powerpoint/2010/main" val="32670746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C11F465-A391-452A-8545-5AC6B7C054B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446EF980-CBA9-44AE-8D08-ED6B658804F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049AAA35-E06F-459E-A90B-40E2513027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194F73EB-B160-4C1D-A2D3-1BE253980C4D}"/>
              </a:ext>
            </a:extLst>
          </p:cNvPr>
          <p:cNvSpPr>
            <a:spLocks noGrp="1"/>
          </p:cNvSpPr>
          <p:nvPr>
            <p:ph type="dt" sz="half" idx="10"/>
          </p:nvPr>
        </p:nvSpPr>
        <p:spPr/>
        <p:txBody>
          <a:bodyPr/>
          <a:lstStyle/>
          <a:p>
            <a:fld id="{B93981A4-A1CA-42F9-8419-9CE366D26CE5}" type="datetimeFigureOut">
              <a:rPr lang="zh-CN" altLang="en-US" smtClean="0"/>
              <a:t>2020/9/1</a:t>
            </a:fld>
            <a:endParaRPr lang="zh-CN" altLang="en-US"/>
          </a:p>
        </p:txBody>
      </p:sp>
      <p:sp>
        <p:nvSpPr>
          <p:cNvPr id="6" name="页脚占位符 5">
            <a:extLst>
              <a:ext uri="{FF2B5EF4-FFF2-40B4-BE49-F238E27FC236}">
                <a16:creationId xmlns:a16="http://schemas.microsoft.com/office/drawing/2014/main" id="{56675B35-23CD-4EB9-9221-2DD296EB0CD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478096BD-771A-4B92-9834-AE49CEDA467C}"/>
              </a:ext>
            </a:extLst>
          </p:cNvPr>
          <p:cNvSpPr>
            <a:spLocks noGrp="1"/>
          </p:cNvSpPr>
          <p:nvPr>
            <p:ph type="sldNum" sz="quarter" idx="12"/>
          </p:nvPr>
        </p:nvSpPr>
        <p:spPr/>
        <p:txBody>
          <a:bodyPr/>
          <a:lstStyle/>
          <a:p>
            <a:fld id="{F7711B4F-4530-4FC0-85ED-F55D35B9E905}" type="slidenum">
              <a:rPr lang="zh-CN" altLang="en-US" smtClean="0"/>
              <a:t>‹#›</a:t>
            </a:fld>
            <a:endParaRPr lang="zh-CN" altLang="en-US"/>
          </a:p>
        </p:txBody>
      </p:sp>
    </p:spTree>
    <p:extLst>
      <p:ext uri="{BB962C8B-B14F-4D97-AF65-F5344CB8AC3E}">
        <p14:creationId xmlns:p14="http://schemas.microsoft.com/office/powerpoint/2010/main" val="8828747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4FF36DF5-9DD7-47D0-8D19-3297BB596D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2776F8B4-3943-4F00-B17D-39C413892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8F7D908-AED9-4BFE-BD4F-B81D050C72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3981A4-A1CA-42F9-8419-9CE366D26CE5}" type="datetimeFigureOut">
              <a:rPr lang="zh-CN" altLang="en-US" smtClean="0"/>
              <a:t>2020/9/1</a:t>
            </a:fld>
            <a:endParaRPr lang="zh-CN" altLang="en-US"/>
          </a:p>
        </p:txBody>
      </p:sp>
      <p:sp>
        <p:nvSpPr>
          <p:cNvPr id="5" name="页脚占位符 4">
            <a:extLst>
              <a:ext uri="{FF2B5EF4-FFF2-40B4-BE49-F238E27FC236}">
                <a16:creationId xmlns:a16="http://schemas.microsoft.com/office/drawing/2014/main" id="{ADD31205-44AE-49B4-86F1-428F897DEF7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E11D207B-3F12-410C-8F01-350B564A3BA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711B4F-4530-4FC0-85ED-F55D35B9E905}" type="slidenum">
              <a:rPr lang="zh-CN" altLang="en-US" smtClean="0"/>
              <a:t>‹#›</a:t>
            </a:fld>
            <a:endParaRPr lang="zh-CN" altLang="en-US"/>
          </a:p>
        </p:txBody>
      </p:sp>
    </p:spTree>
    <p:extLst>
      <p:ext uri="{BB962C8B-B14F-4D97-AF65-F5344CB8AC3E}">
        <p14:creationId xmlns:p14="http://schemas.microsoft.com/office/powerpoint/2010/main" val="8860457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3B4BAA2-CBE3-40A0-951D-B4BF2188C3C2}"/>
              </a:ext>
            </a:extLst>
          </p:cNvPr>
          <p:cNvSpPr>
            <a:spLocks noGrp="1"/>
          </p:cNvSpPr>
          <p:nvPr>
            <p:ph type="ctrTitle"/>
          </p:nvPr>
        </p:nvSpPr>
        <p:spPr/>
        <p:txBody>
          <a:bodyPr/>
          <a:lstStyle/>
          <a:p>
            <a:r>
              <a:rPr lang="zh-CN" altLang="en-US" dirty="0">
                <a:solidFill>
                  <a:schemeClr val="bg1"/>
                </a:solidFill>
              </a:rPr>
              <a:t>正则表达式</a:t>
            </a:r>
          </a:p>
        </p:txBody>
      </p:sp>
      <p:sp>
        <p:nvSpPr>
          <p:cNvPr id="3" name="副标题 2">
            <a:extLst>
              <a:ext uri="{FF2B5EF4-FFF2-40B4-BE49-F238E27FC236}">
                <a16:creationId xmlns:a16="http://schemas.microsoft.com/office/drawing/2014/main" id="{13BFC809-B582-4893-A0CE-DB59324A4F8E}"/>
              </a:ext>
            </a:extLst>
          </p:cNvPr>
          <p:cNvSpPr>
            <a:spLocks noGrp="1"/>
          </p:cNvSpPr>
          <p:nvPr>
            <p:ph type="subTitle" idx="1"/>
          </p:nvPr>
        </p:nvSpPr>
        <p:spPr/>
        <p:txBody>
          <a:bodyPr/>
          <a:lstStyle/>
          <a:p>
            <a:endParaRPr lang="zh-CN" altLang="en-US"/>
          </a:p>
        </p:txBody>
      </p:sp>
    </p:spTree>
    <p:extLst>
      <p:ext uri="{BB962C8B-B14F-4D97-AF65-F5344CB8AC3E}">
        <p14:creationId xmlns:p14="http://schemas.microsoft.com/office/powerpoint/2010/main" val="15092461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0B71370-7200-4183-96E0-468C7FBA330F}"/>
              </a:ext>
            </a:extLst>
          </p:cNvPr>
          <p:cNvSpPr>
            <a:spLocks noGrp="1"/>
          </p:cNvSpPr>
          <p:nvPr>
            <p:ph type="title"/>
          </p:nvPr>
        </p:nvSpPr>
        <p:spPr/>
        <p:txBody>
          <a:bodyPr/>
          <a:lstStyle/>
          <a:p>
            <a:r>
              <a:rPr lang="en-US" altLang="zh-CN" dirty="0">
                <a:solidFill>
                  <a:schemeClr val="bg1"/>
                </a:solidFill>
              </a:rPr>
              <a:t>compile</a:t>
            </a:r>
            <a:r>
              <a:rPr lang="zh-CN" altLang="en-US" dirty="0">
                <a:solidFill>
                  <a:schemeClr val="bg1"/>
                </a:solidFill>
              </a:rPr>
              <a:t>函数</a:t>
            </a:r>
          </a:p>
        </p:txBody>
      </p:sp>
      <p:sp>
        <p:nvSpPr>
          <p:cNvPr id="3" name="内容占位符 2">
            <a:extLst>
              <a:ext uri="{FF2B5EF4-FFF2-40B4-BE49-F238E27FC236}">
                <a16:creationId xmlns:a16="http://schemas.microsoft.com/office/drawing/2014/main" id="{3E28A086-A577-4675-9C2A-480C4B29798E}"/>
              </a:ext>
            </a:extLst>
          </p:cNvPr>
          <p:cNvSpPr>
            <a:spLocks noGrp="1"/>
          </p:cNvSpPr>
          <p:nvPr>
            <p:ph idx="1"/>
          </p:nvPr>
        </p:nvSpPr>
        <p:spPr/>
        <p:txBody>
          <a:bodyPr>
            <a:normAutofit/>
          </a:bodyPr>
          <a:lstStyle/>
          <a:p>
            <a:r>
              <a:rPr lang="zh-CN" altLang="en-US" dirty="0">
                <a:solidFill>
                  <a:schemeClr val="bg1"/>
                </a:solidFill>
              </a:rPr>
              <a:t>将正则表达式的样式编译为一个 正则表达式对象 （正则对象），可以用于匹配，通过这个对象的方法 </a:t>
            </a:r>
            <a:r>
              <a:rPr lang="en-US" altLang="zh-CN" dirty="0">
                <a:solidFill>
                  <a:schemeClr val="bg1"/>
                </a:solidFill>
              </a:rPr>
              <a:t>match(), search() </a:t>
            </a:r>
            <a:r>
              <a:rPr lang="zh-CN" altLang="en-US" dirty="0">
                <a:solidFill>
                  <a:schemeClr val="bg1"/>
                </a:solidFill>
              </a:rPr>
              <a:t>以及其他方法匹配。</a:t>
            </a:r>
          </a:p>
          <a:p>
            <a:r>
              <a:rPr lang="zh-CN" altLang="en-US" dirty="0">
                <a:solidFill>
                  <a:schemeClr val="bg1"/>
                </a:solidFill>
              </a:rPr>
              <a:t>如果需要多次使用这个正则表达式的话，使用 </a:t>
            </a:r>
            <a:r>
              <a:rPr lang="en-US" altLang="zh-CN" dirty="0" err="1">
                <a:solidFill>
                  <a:schemeClr val="bg1"/>
                </a:solidFill>
              </a:rPr>
              <a:t>re.compile</a:t>
            </a:r>
            <a:r>
              <a:rPr lang="en-US" altLang="zh-CN" dirty="0">
                <a:solidFill>
                  <a:schemeClr val="bg1"/>
                </a:solidFill>
              </a:rPr>
              <a:t>() </a:t>
            </a:r>
            <a:r>
              <a:rPr lang="zh-CN" altLang="en-US" dirty="0">
                <a:solidFill>
                  <a:schemeClr val="bg1"/>
                </a:solidFill>
              </a:rPr>
              <a:t>和保存这个正则对象以便复用，可以让程序更加高效。</a:t>
            </a:r>
          </a:p>
        </p:txBody>
      </p:sp>
    </p:spTree>
    <p:extLst>
      <p:ext uri="{BB962C8B-B14F-4D97-AF65-F5344CB8AC3E}">
        <p14:creationId xmlns:p14="http://schemas.microsoft.com/office/powerpoint/2010/main" val="4818176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31192C7-DE0D-49E2-920E-59A901C75861}"/>
              </a:ext>
            </a:extLst>
          </p:cNvPr>
          <p:cNvSpPr>
            <a:spLocks noGrp="1"/>
          </p:cNvSpPr>
          <p:nvPr>
            <p:ph type="title"/>
          </p:nvPr>
        </p:nvSpPr>
        <p:spPr/>
        <p:txBody>
          <a:bodyPr/>
          <a:lstStyle/>
          <a:p>
            <a:r>
              <a:rPr lang="zh-CN" altLang="en-US" dirty="0">
                <a:solidFill>
                  <a:schemeClr val="bg1"/>
                </a:solidFill>
              </a:rPr>
              <a:t>实例</a:t>
            </a:r>
          </a:p>
        </p:txBody>
      </p:sp>
      <p:sp>
        <p:nvSpPr>
          <p:cNvPr id="3" name="内容占位符 2">
            <a:extLst>
              <a:ext uri="{FF2B5EF4-FFF2-40B4-BE49-F238E27FC236}">
                <a16:creationId xmlns:a16="http://schemas.microsoft.com/office/drawing/2014/main" id="{9E3B00A5-4740-4E12-A685-2FA6C3CC84E1}"/>
              </a:ext>
            </a:extLst>
          </p:cNvPr>
          <p:cNvSpPr>
            <a:spLocks noGrp="1"/>
          </p:cNvSpPr>
          <p:nvPr>
            <p:ph idx="1"/>
          </p:nvPr>
        </p:nvSpPr>
        <p:spPr/>
        <p:txBody>
          <a:bodyPr/>
          <a:lstStyle/>
          <a:p>
            <a:r>
              <a:rPr lang="zh-CN" altLang="en-US" dirty="0">
                <a:solidFill>
                  <a:schemeClr val="bg1"/>
                </a:solidFill>
              </a:rPr>
              <a:t>正则表达式实现某个匹配规律重复使用</a:t>
            </a:r>
            <a:endParaRPr lang="en-US" altLang="zh-CN" dirty="0">
              <a:solidFill>
                <a:schemeClr val="bg1"/>
              </a:solidFill>
            </a:endParaRPr>
          </a:p>
          <a:p>
            <a:r>
              <a:rPr lang="zh-CN" altLang="en-US" dirty="0">
                <a:solidFill>
                  <a:schemeClr val="bg1"/>
                </a:solidFill>
              </a:rPr>
              <a:t>替换指定字符串</a:t>
            </a:r>
            <a:endParaRPr lang="en-US" altLang="zh-CN" dirty="0">
              <a:solidFill>
                <a:schemeClr val="bg1"/>
              </a:solidFill>
            </a:endParaRPr>
          </a:p>
          <a:p>
            <a:r>
              <a:rPr lang="zh-CN" altLang="en-US" dirty="0">
                <a:solidFill>
                  <a:schemeClr val="bg1"/>
                </a:solidFill>
              </a:rPr>
              <a:t>分割字符串</a:t>
            </a:r>
            <a:endParaRPr lang="en-US" altLang="zh-CN" dirty="0">
              <a:solidFill>
                <a:schemeClr val="bg1"/>
              </a:solidFill>
            </a:endParaRPr>
          </a:p>
          <a:p>
            <a:r>
              <a:rPr lang="zh-CN" altLang="en-US" dirty="0">
                <a:solidFill>
                  <a:schemeClr val="bg1"/>
                </a:solidFill>
              </a:rPr>
              <a:t>正则表达式的重复使用</a:t>
            </a:r>
            <a:endParaRPr lang="en-US" altLang="zh-CN" dirty="0">
              <a:solidFill>
                <a:schemeClr val="bg1"/>
              </a:solidFill>
            </a:endParaRPr>
          </a:p>
          <a:p>
            <a:r>
              <a:rPr lang="zh-CN" altLang="en-US" dirty="0">
                <a:solidFill>
                  <a:schemeClr val="bg1"/>
                </a:solidFill>
              </a:rPr>
              <a:t>应用正则表达式于文件</a:t>
            </a:r>
          </a:p>
        </p:txBody>
      </p:sp>
    </p:spTree>
    <p:extLst>
      <p:ext uri="{BB962C8B-B14F-4D97-AF65-F5344CB8AC3E}">
        <p14:creationId xmlns:p14="http://schemas.microsoft.com/office/powerpoint/2010/main" val="4254123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2E3FE8E-7DAE-400A-BCF6-0381F56C3B06}"/>
              </a:ext>
            </a:extLst>
          </p:cNvPr>
          <p:cNvSpPr>
            <a:spLocks noGrp="1"/>
          </p:cNvSpPr>
          <p:nvPr>
            <p:ph type="title"/>
          </p:nvPr>
        </p:nvSpPr>
        <p:spPr/>
        <p:txBody>
          <a:bodyPr/>
          <a:lstStyle/>
          <a:p>
            <a:r>
              <a:rPr lang="zh-CN" altLang="en-US" dirty="0">
                <a:solidFill>
                  <a:schemeClr val="bg1"/>
                </a:solidFill>
              </a:rPr>
              <a:t>什么是正则表达式</a:t>
            </a:r>
          </a:p>
        </p:txBody>
      </p:sp>
      <p:sp>
        <p:nvSpPr>
          <p:cNvPr id="3" name="内容占位符 2">
            <a:extLst>
              <a:ext uri="{FF2B5EF4-FFF2-40B4-BE49-F238E27FC236}">
                <a16:creationId xmlns:a16="http://schemas.microsoft.com/office/drawing/2014/main" id="{6FF94746-2C74-48EC-96DD-6B29EB6EEC58}"/>
              </a:ext>
            </a:extLst>
          </p:cNvPr>
          <p:cNvSpPr>
            <a:spLocks noGrp="1"/>
          </p:cNvSpPr>
          <p:nvPr>
            <p:ph idx="1"/>
          </p:nvPr>
        </p:nvSpPr>
        <p:spPr/>
        <p:txBody>
          <a:bodyPr/>
          <a:lstStyle/>
          <a:p>
            <a:r>
              <a:rPr lang="zh-CN" altLang="en-US" dirty="0">
                <a:solidFill>
                  <a:schemeClr val="bg1"/>
                </a:solidFill>
              </a:rPr>
              <a:t>正则表达式 </a:t>
            </a:r>
            <a:r>
              <a:rPr lang="en-US" altLang="zh-CN" dirty="0">
                <a:solidFill>
                  <a:schemeClr val="bg1"/>
                </a:solidFill>
              </a:rPr>
              <a:t>(Regular Expression) </a:t>
            </a:r>
            <a:r>
              <a:rPr lang="zh-CN" altLang="en-US" dirty="0">
                <a:solidFill>
                  <a:schemeClr val="bg1"/>
                </a:solidFill>
              </a:rPr>
              <a:t>又称 </a:t>
            </a:r>
            <a:r>
              <a:rPr lang="en-US" altLang="zh-CN" dirty="0" err="1">
                <a:solidFill>
                  <a:schemeClr val="bg1"/>
                </a:solidFill>
              </a:rPr>
              <a:t>RegEx</a:t>
            </a:r>
            <a:r>
              <a:rPr lang="en-US" altLang="zh-CN" dirty="0">
                <a:solidFill>
                  <a:schemeClr val="bg1"/>
                </a:solidFill>
              </a:rPr>
              <a:t>, </a:t>
            </a:r>
            <a:r>
              <a:rPr lang="zh-CN" altLang="en-US" dirty="0">
                <a:solidFill>
                  <a:schemeClr val="bg1"/>
                </a:solidFill>
              </a:rPr>
              <a:t>是用来匹配字符的一种工具。 在一大串字符中寻找你需要的内容。通常被用来检索、替换那些符合某个模式</a:t>
            </a:r>
            <a:r>
              <a:rPr lang="en-US" altLang="zh-CN" dirty="0">
                <a:solidFill>
                  <a:schemeClr val="bg1"/>
                </a:solidFill>
              </a:rPr>
              <a:t>(</a:t>
            </a:r>
            <a:r>
              <a:rPr lang="zh-CN" altLang="en-US" dirty="0">
                <a:solidFill>
                  <a:schemeClr val="bg1"/>
                </a:solidFill>
              </a:rPr>
              <a:t>规则</a:t>
            </a:r>
            <a:r>
              <a:rPr lang="en-US" altLang="zh-CN" dirty="0">
                <a:solidFill>
                  <a:schemeClr val="bg1"/>
                </a:solidFill>
              </a:rPr>
              <a:t>)</a:t>
            </a:r>
            <a:r>
              <a:rPr lang="zh-CN" altLang="en-US" dirty="0">
                <a:solidFill>
                  <a:schemeClr val="bg1"/>
                </a:solidFill>
              </a:rPr>
              <a:t>的文本</a:t>
            </a:r>
            <a:endParaRPr lang="en-US" altLang="zh-CN" dirty="0">
              <a:solidFill>
                <a:schemeClr val="bg1"/>
              </a:solidFill>
            </a:endParaRPr>
          </a:p>
          <a:p>
            <a:endParaRPr lang="zh-CN" altLang="en-US" dirty="0">
              <a:solidFill>
                <a:schemeClr val="bg1"/>
              </a:solidFill>
            </a:endParaRPr>
          </a:p>
        </p:txBody>
      </p:sp>
    </p:spTree>
    <p:extLst>
      <p:ext uri="{BB962C8B-B14F-4D97-AF65-F5344CB8AC3E}">
        <p14:creationId xmlns:p14="http://schemas.microsoft.com/office/powerpoint/2010/main" val="3020423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0D1525-6031-4952-913E-221028CEE130}"/>
              </a:ext>
            </a:extLst>
          </p:cNvPr>
          <p:cNvSpPr>
            <a:spLocks noGrp="1"/>
          </p:cNvSpPr>
          <p:nvPr>
            <p:ph type="title"/>
          </p:nvPr>
        </p:nvSpPr>
        <p:spPr/>
        <p:txBody>
          <a:bodyPr/>
          <a:lstStyle/>
          <a:p>
            <a:r>
              <a:rPr lang="en-US" altLang="zh-CN" dirty="0">
                <a:solidFill>
                  <a:schemeClr val="bg1"/>
                </a:solidFill>
              </a:rPr>
              <a:t> re</a:t>
            </a:r>
            <a:r>
              <a:rPr lang="zh-CN" altLang="en-US" dirty="0">
                <a:solidFill>
                  <a:schemeClr val="bg1"/>
                </a:solidFill>
              </a:rPr>
              <a:t>模块</a:t>
            </a:r>
          </a:p>
        </p:txBody>
      </p:sp>
      <p:sp>
        <p:nvSpPr>
          <p:cNvPr id="3" name="内容占位符 2">
            <a:extLst>
              <a:ext uri="{FF2B5EF4-FFF2-40B4-BE49-F238E27FC236}">
                <a16:creationId xmlns:a16="http://schemas.microsoft.com/office/drawing/2014/main" id="{F7B49781-B60C-4EE3-A040-CAF877E8054D}"/>
              </a:ext>
            </a:extLst>
          </p:cNvPr>
          <p:cNvSpPr>
            <a:spLocks noGrp="1"/>
          </p:cNvSpPr>
          <p:nvPr>
            <p:ph idx="1"/>
          </p:nvPr>
        </p:nvSpPr>
        <p:spPr/>
        <p:txBody>
          <a:bodyPr>
            <a:normAutofit/>
          </a:bodyPr>
          <a:lstStyle/>
          <a:p>
            <a:pPr lvl="0"/>
            <a:r>
              <a:rPr lang="en-US" altLang="zh-CN" b="1" dirty="0">
                <a:solidFill>
                  <a:schemeClr val="bg1"/>
                </a:solidFill>
              </a:rPr>
              <a:t>Python</a:t>
            </a:r>
            <a:r>
              <a:rPr lang="zh-CN" altLang="en-US" b="1" dirty="0">
                <a:solidFill>
                  <a:schemeClr val="bg1"/>
                </a:solidFill>
              </a:rPr>
              <a:t>的</a:t>
            </a:r>
            <a:r>
              <a:rPr lang="en-US" altLang="zh-CN" b="1" dirty="0">
                <a:solidFill>
                  <a:schemeClr val="bg1"/>
                </a:solidFill>
              </a:rPr>
              <a:t>re</a:t>
            </a:r>
            <a:r>
              <a:rPr lang="zh-CN" altLang="en-US" b="1" dirty="0">
                <a:solidFill>
                  <a:schemeClr val="bg1"/>
                </a:solidFill>
              </a:rPr>
              <a:t>模块的功能是用来匹配字符串（动态、模糊的匹配）</a:t>
            </a:r>
            <a:endParaRPr lang="en-US" altLang="zh-CN" b="1" dirty="0">
              <a:solidFill>
                <a:schemeClr val="bg1"/>
              </a:solidFill>
            </a:endParaRPr>
          </a:p>
          <a:p>
            <a:pPr lvl="0"/>
            <a:r>
              <a:rPr lang="en-US" altLang="zh-CN" b="1" dirty="0">
                <a:solidFill>
                  <a:schemeClr val="bg1"/>
                </a:solidFill>
              </a:rPr>
              <a:t>re</a:t>
            </a:r>
            <a:r>
              <a:rPr lang="zh-CN" altLang="en-US" b="1" dirty="0">
                <a:solidFill>
                  <a:schemeClr val="bg1"/>
                </a:solidFill>
              </a:rPr>
              <a:t>模块的常用方法有：</a:t>
            </a:r>
            <a:endParaRPr lang="en-US" altLang="zh-CN" b="1" dirty="0">
              <a:solidFill>
                <a:schemeClr val="bg1"/>
              </a:solidFill>
            </a:endParaRPr>
          </a:p>
          <a:p>
            <a:pPr lvl="1"/>
            <a:r>
              <a:rPr lang="en-US" altLang="zh-CN" b="1" dirty="0">
                <a:solidFill>
                  <a:schemeClr val="bg1"/>
                </a:solidFill>
              </a:rPr>
              <a:t>match()</a:t>
            </a:r>
            <a:r>
              <a:rPr lang="zh-CN" altLang="en-US" b="1" dirty="0">
                <a:solidFill>
                  <a:schemeClr val="bg1"/>
                </a:solidFill>
              </a:rPr>
              <a:t>：从头匹配</a:t>
            </a:r>
            <a:endParaRPr lang="en-US" altLang="zh-CN" b="1" dirty="0">
              <a:solidFill>
                <a:schemeClr val="bg1"/>
              </a:solidFill>
            </a:endParaRPr>
          </a:p>
          <a:p>
            <a:pPr lvl="1"/>
            <a:r>
              <a:rPr lang="en-US" altLang="zh-CN" b="1" dirty="0">
                <a:solidFill>
                  <a:schemeClr val="bg1"/>
                </a:solidFill>
              </a:rPr>
              <a:t>search()</a:t>
            </a:r>
            <a:r>
              <a:rPr lang="zh-CN" altLang="en-US" b="1" dirty="0">
                <a:solidFill>
                  <a:schemeClr val="bg1"/>
                </a:solidFill>
              </a:rPr>
              <a:t>：从整个文本搜索</a:t>
            </a:r>
            <a:endParaRPr lang="en-US" altLang="zh-CN" b="1" dirty="0">
              <a:solidFill>
                <a:schemeClr val="bg1"/>
              </a:solidFill>
            </a:endParaRPr>
          </a:p>
          <a:p>
            <a:pPr lvl="1"/>
            <a:r>
              <a:rPr lang="en-US" altLang="zh-CN" b="1" dirty="0" err="1">
                <a:solidFill>
                  <a:schemeClr val="bg1"/>
                </a:solidFill>
              </a:rPr>
              <a:t>findall</a:t>
            </a:r>
            <a:r>
              <a:rPr lang="en-US" altLang="zh-CN" b="1" dirty="0">
                <a:solidFill>
                  <a:schemeClr val="bg1"/>
                </a:solidFill>
              </a:rPr>
              <a:t>()</a:t>
            </a:r>
            <a:r>
              <a:rPr lang="zh-CN" altLang="en-US" b="1" dirty="0">
                <a:solidFill>
                  <a:schemeClr val="bg1"/>
                </a:solidFill>
              </a:rPr>
              <a:t>：找到所有符合的</a:t>
            </a:r>
            <a:endParaRPr lang="en-US" altLang="zh-CN" b="1" dirty="0">
              <a:solidFill>
                <a:schemeClr val="bg1"/>
              </a:solidFill>
            </a:endParaRPr>
          </a:p>
          <a:p>
            <a:pPr lvl="1"/>
            <a:r>
              <a:rPr lang="en-US" altLang="zh-CN" b="1" dirty="0">
                <a:solidFill>
                  <a:schemeClr val="bg1"/>
                </a:solidFill>
              </a:rPr>
              <a:t>split()</a:t>
            </a:r>
            <a:r>
              <a:rPr lang="zh-CN" altLang="en-US" b="1" dirty="0">
                <a:solidFill>
                  <a:schemeClr val="bg1"/>
                </a:solidFill>
              </a:rPr>
              <a:t>：分割</a:t>
            </a:r>
            <a:endParaRPr lang="en-US" altLang="zh-CN" b="1" dirty="0">
              <a:solidFill>
                <a:schemeClr val="bg1"/>
              </a:solidFill>
            </a:endParaRPr>
          </a:p>
          <a:p>
            <a:pPr lvl="1"/>
            <a:r>
              <a:rPr lang="en-US" altLang="zh-CN" b="1" dirty="0">
                <a:solidFill>
                  <a:schemeClr val="bg1"/>
                </a:solidFill>
              </a:rPr>
              <a:t>sub()</a:t>
            </a:r>
            <a:r>
              <a:rPr lang="zh-CN" altLang="en-US" b="1" dirty="0">
                <a:solidFill>
                  <a:schemeClr val="bg1"/>
                </a:solidFill>
              </a:rPr>
              <a:t>：替换</a:t>
            </a:r>
            <a:endParaRPr lang="en-US" altLang="zh-CN" b="1" dirty="0">
              <a:solidFill>
                <a:schemeClr val="bg1"/>
              </a:solidFill>
            </a:endParaRPr>
          </a:p>
          <a:p>
            <a:pPr lvl="1"/>
            <a:r>
              <a:rPr lang="en-US" altLang="zh-CN" b="1" dirty="0">
                <a:solidFill>
                  <a:schemeClr val="bg1"/>
                </a:solidFill>
              </a:rPr>
              <a:t>group()</a:t>
            </a:r>
            <a:r>
              <a:rPr lang="zh-CN" altLang="en-US" b="1" dirty="0">
                <a:solidFill>
                  <a:schemeClr val="bg1"/>
                </a:solidFill>
              </a:rPr>
              <a:t>：结果转化为内容</a:t>
            </a:r>
            <a:endParaRPr lang="en-US" altLang="zh-CN" b="1" dirty="0">
              <a:solidFill>
                <a:schemeClr val="bg1"/>
              </a:solidFill>
            </a:endParaRPr>
          </a:p>
          <a:p>
            <a:pPr lvl="1"/>
            <a:r>
              <a:rPr lang="en-US" altLang="zh-CN" b="1" dirty="0" err="1">
                <a:solidFill>
                  <a:schemeClr val="bg1"/>
                </a:solidFill>
              </a:rPr>
              <a:t>groupdict</a:t>
            </a:r>
            <a:r>
              <a:rPr lang="en-US" altLang="zh-CN" b="1" dirty="0">
                <a:solidFill>
                  <a:schemeClr val="bg1"/>
                </a:solidFill>
              </a:rPr>
              <a:t>()</a:t>
            </a:r>
            <a:r>
              <a:rPr lang="zh-CN" altLang="en-US" b="1" dirty="0">
                <a:solidFill>
                  <a:schemeClr val="bg1"/>
                </a:solidFill>
              </a:rPr>
              <a:t>：结果转化为字典</a:t>
            </a:r>
            <a:endParaRPr lang="zh-CN" altLang="zh-CN" dirty="0">
              <a:solidFill>
                <a:schemeClr val="bg1"/>
              </a:solidFill>
            </a:endParaRPr>
          </a:p>
        </p:txBody>
      </p:sp>
    </p:spTree>
    <p:extLst>
      <p:ext uri="{BB962C8B-B14F-4D97-AF65-F5344CB8AC3E}">
        <p14:creationId xmlns:p14="http://schemas.microsoft.com/office/powerpoint/2010/main" val="2473608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DAFF96B-0F72-490E-AA71-41EE6A074921}"/>
              </a:ext>
            </a:extLst>
          </p:cNvPr>
          <p:cNvSpPr>
            <a:spLocks noGrp="1"/>
          </p:cNvSpPr>
          <p:nvPr>
            <p:ph type="title"/>
          </p:nvPr>
        </p:nvSpPr>
        <p:spPr/>
        <p:txBody>
          <a:bodyPr/>
          <a:lstStyle/>
          <a:p>
            <a:r>
              <a:rPr lang="en-US" altLang="zh-CN" b="1" dirty="0">
                <a:solidFill>
                  <a:schemeClr val="bg1"/>
                </a:solidFill>
              </a:rPr>
              <a:t>match</a:t>
            </a:r>
            <a:r>
              <a:rPr lang="zh-CN" altLang="en-US" b="1" dirty="0">
                <a:solidFill>
                  <a:schemeClr val="bg1"/>
                </a:solidFill>
              </a:rPr>
              <a:t>函数</a:t>
            </a:r>
            <a:endParaRPr lang="zh-CN" altLang="en-US" dirty="0">
              <a:solidFill>
                <a:schemeClr val="bg1"/>
              </a:solidFill>
            </a:endParaRPr>
          </a:p>
        </p:txBody>
      </p:sp>
      <p:sp>
        <p:nvSpPr>
          <p:cNvPr id="3" name="内容占位符 2">
            <a:extLst>
              <a:ext uri="{FF2B5EF4-FFF2-40B4-BE49-F238E27FC236}">
                <a16:creationId xmlns:a16="http://schemas.microsoft.com/office/drawing/2014/main" id="{755403F3-BAF5-4DD8-920C-CAD2EBDE1019}"/>
              </a:ext>
            </a:extLst>
          </p:cNvPr>
          <p:cNvSpPr>
            <a:spLocks noGrp="1"/>
          </p:cNvSpPr>
          <p:nvPr>
            <p:ph idx="1"/>
          </p:nvPr>
        </p:nvSpPr>
        <p:spPr/>
        <p:txBody>
          <a:bodyPr>
            <a:normAutofit/>
          </a:bodyPr>
          <a:lstStyle/>
          <a:p>
            <a:r>
              <a:rPr lang="en-US" altLang="zh-CN" dirty="0">
                <a:solidFill>
                  <a:schemeClr val="bg1"/>
                </a:solidFill>
              </a:rPr>
              <a:t>re</a:t>
            </a:r>
            <a:r>
              <a:rPr lang="zh-CN" altLang="en-US" dirty="0">
                <a:solidFill>
                  <a:schemeClr val="bg1"/>
                </a:solidFill>
              </a:rPr>
              <a:t>模块内的</a:t>
            </a:r>
            <a:r>
              <a:rPr lang="en-US" altLang="zh-CN" dirty="0">
                <a:solidFill>
                  <a:schemeClr val="bg1"/>
                </a:solidFill>
              </a:rPr>
              <a:t>match</a:t>
            </a:r>
            <a:r>
              <a:rPr lang="zh-CN" altLang="en-US" dirty="0">
                <a:solidFill>
                  <a:schemeClr val="bg1"/>
                </a:solidFill>
              </a:rPr>
              <a:t>函数可以让你检查某个字符串从头开始是否跟给定的正则表达式匹配（或者一个正则表达式是否匹配到一个字符串的开始，这两种说法含义相同）。</a:t>
            </a:r>
            <a:r>
              <a:rPr lang="en-US" altLang="zh-CN" dirty="0">
                <a:solidFill>
                  <a:schemeClr val="bg1"/>
                </a:solidFill>
              </a:rPr>
              <a:t>re. match</a:t>
            </a:r>
            <a:r>
              <a:rPr lang="zh-CN" altLang="en-US" dirty="0">
                <a:solidFill>
                  <a:schemeClr val="bg1"/>
                </a:solidFill>
              </a:rPr>
              <a:t>尝试从字符串的起始位置匹配一个模式，如果不是起始位置匹配成功的话，</a:t>
            </a:r>
            <a:r>
              <a:rPr lang="en-US" altLang="zh-CN" dirty="0">
                <a:solidFill>
                  <a:schemeClr val="bg1"/>
                </a:solidFill>
              </a:rPr>
              <a:t>match</a:t>
            </a:r>
            <a:r>
              <a:rPr lang="zh-CN" altLang="en-US" dirty="0">
                <a:solidFill>
                  <a:schemeClr val="bg1"/>
                </a:solidFill>
              </a:rPr>
              <a:t>函数就返回</a:t>
            </a:r>
            <a:r>
              <a:rPr lang="en-US" altLang="zh-CN" dirty="0">
                <a:solidFill>
                  <a:schemeClr val="bg1"/>
                </a:solidFill>
              </a:rPr>
              <a:t>None</a:t>
            </a:r>
            <a:endParaRPr lang="zh-CN" altLang="en-US" dirty="0">
              <a:solidFill>
                <a:schemeClr val="bg1"/>
              </a:solidFill>
            </a:endParaRPr>
          </a:p>
        </p:txBody>
      </p:sp>
    </p:spTree>
    <p:extLst>
      <p:ext uri="{BB962C8B-B14F-4D97-AF65-F5344CB8AC3E}">
        <p14:creationId xmlns:p14="http://schemas.microsoft.com/office/powerpoint/2010/main" val="15693374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D07C4AA-6C88-40C5-82D5-958B460AB8F7}"/>
              </a:ext>
            </a:extLst>
          </p:cNvPr>
          <p:cNvSpPr>
            <a:spLocks noGrp="1"/>
          </p:cNvSpPr>
          <p:nvPr>
            <p:ph type="title"/>
          </p:nvPr>
        </p:nvSpPr>
        <p:spPr/>
        <p:txBody>
          <a:bodyPr/>
          <a:lstStyle/>
          <a:p>
            <a:r>
              <a:rPr lang="en-US" altLang="zh-CN" dirty="0">
                <a:solidFill>
                  <a:schemeClr val="bg1"/>
                </a:solidFill>
              </a:rPr>
              <a:t>search </a:t>
            </a:r>
            <a:r>
              <a:rPr lang="zh-CN" altLang="en-US" dirty="0">
                <a:solidFill>
                  <a:schemeClr val="bg1"/>
                </a:solidFill>
              </a:rPr>
              <a:t>函数</a:t>
            </a:r>
          </a:p>
        </p:txBody>
      </p:sp>
      <p:sp>
        <p:nvSpPr>
          <p:cNvPr id="3" name="内容占位符 2">
            <a:extLst>
              <a:ext uri="{FF2B5EF4-FFF2-40B4-BE49-F238E27FC236}">
                <a16:creationId xmlns:a16="http://schemas.microsoft.com/office/drawing/2014/main" id="{923060DB-9E8A-47F1-8E21-D49442AB98E4}"/>
              </a:ext>
            </a:extLst>
          </p:cNvPr>
          <p:cNvSpPr>
            <a:spLocks noGrp="1"/>
          </p:cNvSpPr>
          <p:nvPr>
            <p:ph idx="1"/>
          </p:nvPr>
        </p:nvSpPr>
        <p:spPr/>
        <p:txBody>
          <a:bodyPr/>
          <a:lstStyle/>
          <a:p>
            <a:r>
              <a:rPr lang="en-US" altLang="zh-CN" dirty="0">
                <a:solidFill>
                  <a:schemeClr val="bg1"/>
                </a:solidFill>
              </a:rPr>
              <a:t>re</a:t>
            </a:r>
            <a:r>
              <a:rPr lang="zh-CN" altLang="en-US" dirty="0">
                <a:solidFill>
                  <a:schemeClr val="bg1"/>
                </a:solidFill>
              </a:rPr>
              <a:t>模块内的</a:t>
            </a:r>
            <a:r>
              <a:rPr lang="en-US" altLang="zh-CN" dirty="0">
                <a:solidFill>
                  <a:schemeClr val="bg1"/>
                </a:solidFill>
              </a:rPr>
              <a:t>search</a:t>
            </a:r>
            <a:r>
              <a:rPr lang="zh-CN" altLang="en-US" dirty="0">
                <a:solidFill>
                  <a:schemeClr val="bg1"/>
                </a:solidFill>
              </a:rPr>
              <a:t>函数可以让你检查某个字符串是否跟给定的正则表达式匹配（或者一个正则表达式是否匹配到一个字符串，这两种说法含义相同）。</a:t>
            </a:r>
            <a:r>
              <a:rPr lang="en-US" altLang="zh-CN" dirty="0">
                <a:solidFill>
                  <a:schemeClr val="bg1"/>
                </a:solidFill>
              </a:rPr>
              <a:t>re. search</a:t>
            </a:r>
            <a:r>
              <a:rPr lang="zh-CN" altLang="en-US" dirty="0">
                <a:solidFill>
                  <a:schemeClr val="bg1"/>
                </a:solidFill>
              </a:rPr>
              <a:t>尝试从字符串的起始位置匹配一个模式，如果不是起始位置匹配成功的话，就继续匹配，如果全部匹配不成功就返回</a:t>
            </a:r>
            <a:r>
              <a:rPr lang="en-US" altLang="zh-CN" dirty="0">
                <a:solidFill>
                  <a:schemeClr val="bg1"/>
                </a:solidFill>
              </a:rPr>
              <a:t>None</a:t>
            </a:r>
            <a:r>
              <a:rPr lang="zh-CN" altLang="en-US" dirty="0">
                <a:solidFill>
                  <a:schemeClr val="bg1"/>
                </a:solidFill>
              </a:rPr>
              <a:t>。</a:t>
            </a:r>
            <a:endParaRPr lang="en-US" altLang="zh-CN" dirty="0">
              <a:solidFill>
                <a:schemeClr val="bg1"/>
              </a:solidFill>
            </a:endParaRPr>
          </a:p>
        </p:txBody>
      </p:sp>
    </p:spTree>
    <p:extLst>
      <p:ext uri="{BB962C8B-B14F-4D97-AF65-F5344CB8AC3E}">
        <p14:creationId xmlns:p14="http://schemas.microsoft.com/office/powerpoint/2010/main" val="3109188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F6D0BA5-534D-4CA5-8243-28F7DAFBFCBB}"/>
              </a:ext>
            </a:extLst>
          </p:cNvPr>
          <p:cNvSpPr>
            <a:spLocks noGrp="1"/>
          </p:cNvSpPr>
          <p:nvPr>
            <p:ph type="title"/>
          </p:nvPr>
        </p:nvSpPr>
        <p:spPr/>
        <p:txBody>
          <a:bodyPr/>
          <a:lstStyle/>
          <a:p>
            <a:r>
              <a:rPr lang="en-US" altLang="zh-CN" dirty="0">
                <a:solidFill>
                  <a:schemeClr val="bg1"/>
                </a:solidFill>
              </a:rPr>
              <a:t> group</a:t>
            </a:r>
            <a:r>
              <a:rPr lang="zh-CN" altLang="en-US" dirty="0">
                <a:solidFill>
                  <a:schemeClr val="bg1"/>
                </a:solidFill>
              </a:rPr>
              <a:t>函数</a:t>
            </a:r>
          </a:p>
        </p:txBody>
      </p:sp>
      <p:sp>
        <p:nvSpPr>
          <p:cNvPr id="3" name="内容占位符 2">
            <a:extLst>
              <a:ext uri="{FF2B5EF4-FFF2-40B4-BE49-F238E27FC236}">
                <a16:creationId xmlns:a16="http://schemas.microsoft.com/office/drawing/2014/main" id="{78915DD8-47AF-450A-B953-4AE80A170015}"/>
              </a:ext>
            </a:extLst>
          </p:cNvPr>
          <p:cNvSpPr>
            <a:spLocks noGrp="1"/>
          </p:cNvSpPr>
          <p:nvPr>
            <p:ph idx="1"/>
          </p:nvPr>
        </p:nvSpPr>
        <p:spPr/>
        <p:txBody>
          <a:bodyPr/>
          <a:lstStyle/>
          <a:p>
            <a:r>
              <a:rPr lang="en-US" altLang="zh-CN" dirty="0">
                <a:solidFill>
                  <a:schemeClr val="bg1"/>
                </a:solidFill>
              </a:rPr>
              <a:t>group</a:t>
            </a:r>
            <a:r>
              <a:rPr lang="zh-CN" altLang="en-US" dirty="0">
                <a:solidFill>
                  <a:schemeClr val="bg1"/>
                </a:solidFill>
              </a:rPr>
              <a:t>可以为找到的内容分组</a:t>
            </a:r>
            <a:r>
              <a:rPr lang="en-US" altLang="zh-CN" dirty="0">
                <a:solidFill>
                  <a:schemeClr val="bg1"/>
                </a:solidFill>
              </a:rPr>
              <a:t>, </a:t>
            </a:r>
            <a:r>
              <a:rPr lang="zh-CN" altLang="en-US" dirty="0">
                <a:solidFill>
                  <a:schemeClr val="bg1"/>
                </a:solidFill>
              </a:rPr>
              <a:t>使用</a:t>
            </a:r>
            <a:r>
              <a:rPr lang="en-US" altLang="zh-CN" dirty="0">
                <a:solidFill>
                  <a:schemeClr val="bg1"/>
                </a:solidFill>
              </a:rPr>
              <a:t>group</a:t>
            </a:r>
            <a:r>
              <a:rPr lang="zh-CN" altLang="en-US" dirty="0">
                <a:solidFill>
                  <a:schemeClr val="bg1"/>
                </a:solidFill>
              </a:rPr>
              <a:t>能轻松实现这件事</a:t>
            </a:r>
            <a:r>
              <a:rPr lang="en-US" altLang="zh-CN" dirty="0">
                <a:solidFill>
                  <a:schemeClr val="bg1"/>
                </a:solidFill>
              </a:rPr>
              <a:t>. </a:t>
            </a:r>
            <a:r>
              <a:rPr lang="zh-CN" altLang="en-US" dirty="0">
                <a:solidFill>
                  <a:schemeClr val="bg1"/>
                </a:solidFill>
              </a:rPr>
              <a:t>通过分组</a:t>
            </a:r>
            <a:r>
              <a:rPr lang="en-US" altLang="zh-CN" dirty="0">
                <a:solidFill>
                  <a:schemeClr val="bg1"/>
                </a:solidFill>
              </a:rPr>
              <a:t>, </a:t>
            </a:r>
            <a:r>
              <a:rPr lang="zh-CN" altLang="en-US" dirty="0">
                <a:solidFill>
                  <a:schemeClr val="bg1"/>
                </a:solidFill>
              </a:rPr>
              <a:t>我们能轻松定位所找到的内容</a:t>
            </a:r>
            <a:r>
              <a:rPr lang="en-US" altLang="zh-CN" dirty="0">
                <a:solidFill>
                  <a:schemeClr val="bg1"/>
                </a:solidFill>
              </a:rPr>
              <a:t>. </a:t>
            </a:r>
            <a:r>
              <a:rPr lang="zh-CN" altLang="en-US" dirty="0">
                <a:solidFill>
                  <a:schemeClr val="bg1"/>
                </a:solidFill>
              </a:rPr>
              <a:t>比如在这个 </a:t>
            </a:r>
            <a:r>
              <a:rPr lang="en-US" altLang="zh-CN" dirty="0">
                <a:solidFill>
                  <a:schemeClr val="bg1"/>
                </a:solidFill>
              </a:rPr>
              <a:t>(\d+) </a:t>
            </a:r>
            <a:r>
              <a:rPr lang="zh-CN" altLang="en-US" dirty="0">
                <a:solidFill>
                  <a:schemeClr val="bg1"/>
                </a:solidFill>
              </a:rPr>
              <a:t>组里</a:t>
            </a:r>
            <a:r>
              <a:rPr lang="en-US" altLang="zh-CN" dirty="0">
                <a:solidFill>
                  <a:schemeClr val="bg1"/>
                </a:solidFill>
              </a:rPr>
              <a:t>, </a:t>
            </a:r>
            <a:r>
              <a:rPr lang="zh-CN" altLang="en-US" dirty="0">
                <a:solidFill>
                  <a:schemeClr val="bg1"/>
                </a:solidFill>
              </a:rPr>
              <a:t>需要找到的是一些数字</a:t>
            </a:r>
            <a:r>
              <a:rPr lang="en-US" altLang="zh-CN" dirty="0">
                <a:solidFill>
                  <a:schemeClr val="bg1"/>
                </a:solidFill>
              </a:rPr>
              <a:t>, </a:t>
            </a:r>
            <a:r>
              <a:rPr lang="zh-CN" altLang="en-US" dirty="0">
                <a:solidFill>
                  <a:schemeClr val="bg1"/>
                </a:solidFill>
              </a:rPr>
              <a:t>在 </a:t>
            </a:r>
            <a:r>
              <a:rPr lang="en-US" altLang="zh-CN" dirty="0">
                <a:solidFill>
                  <a:schemeClr val="bg1"/>
                </a:solidFill>
              </a:rPr>
              <a:t>(.+) </a:t>
            </a:r>
            <a:r>
              <a:rPr lang="zh-CN" altLang="en-US" dirty="0">
                <a:solidFill>
                  <a:schemeClr val="bg1"/>
                </a:solidFill>
              </a:rPr>
              <a:t>这个组里</a:t>
            </a:r>
            <a:r>
              <a:rPr lang="en-US" altLang="zh-CN" dirty="0">
                <a:solidFill>
                  <a:schemeClr val="bg1"/>
                </a:solidFill>
              </a:rPr>
              <a:t>, </a:t>
            </a:r>
            <a:r>
              <a:rPr lang="zh-CN" altLang="en-US" dirty="0">
                <a:solidFill>
                  <a:schemeClr val="bg1"/>
                </a:solidFill>
              </a:rPr>
              <a:t>我们会找到 “</a:t>
            </a:r>
            <a:r>
              <a:rPr lang="en-US" altLang="zh-CN" dirty="0">
                <a:solidFill>
                  <a:schemeClr val="bg1"/>
                </a:solidFill>
              </a:rPr>
              <a:t>Date: “ </a:t>
            </a:r>
            <a:r>
              <a:rPr lang="zh-CN" altLang="en-US" dirty="0">
                <a:solidFill>
                  <a:schemeClr val="bg1"/>
                </a:solidFill>
              </a:rPr>
              <a:t>后面的所有内容</a:t>
            </a:r>
            <a:r>
              <a:rPr lang="en-US" altLang="zh-CN" dirty="0">
                <a:solidFill>
                  <a:schemeClr val="bg1"/>
                </a:solidFill>
              </a:rPr>
              <a:t>. </a:t>
            </a:r>
            <a:r>
              <a:rPr lang="zh-CN" altLang="en-US" dirty="0">
                <a:solidFill>
                  <a:schemeClr val="bg1"/>
                </a:solidFill>
              </a:rPr>
              <a:t>当使用 </a:t>
            </a:r>
            <a:r>
              <a:rPr lang="en-US" altLang="zh-CN" dirty="0" err="1">
                <a:solidFill>
                  <a:schemeClr val="bg1"/>
                </a:solidFill>
              </a:rPr>
              <a:t>match.group</a:t>
            </a:r>
            <a:r>
              <a:rPr lang="en-US" altLang="zh-CN" dirty="0">
                <a:solidFill>
                  <a:schemeClr val="bg1"/>
                </a:solidFill>
              </a:rPr>
              <a:t>() </a:t>
            </a:r>
            <a:r>
              <a:rPr lang="zh-CN" altLang="en-US" dirty="0">
                <a:solidFill>
                  <a:schemeClr val="bg1"/>
                </a:solidFill>
              </a:rPr>
              <a:t>时</a:t>
            </a:r>
            <a:r>
              <a:rPr lang="en-US" altLang="zh-CN" dirty="0">
                <a:solidFill>
                  <a:schemeClr val="bg1"/>
                </a:solidFill>
              </a:rPr>
              <a:t>, </a:t>
            </a:r>
            <a:r>
              <a:rPr lang="zh-CN" altLang="en-US" dirty="0">
                <a:solidFill>
                  <a:schemeClr val="bg1"/>
                </a:solidFill>
              </a:rPr>
              <a:t>他会返回所有组里的内容</a:t>
            </a:r>
            <a:r>
              <a:rPr lang="en-US" altLang="zh-CN" dirty="0">
                <a:solidFill>
                  <a:schemeClr val="bg1"/>
                </a:solidFill>
              </a:rPr>
              <a:t>, </a:t>
            </a:r>
            <a:r>
              <a:rPr lang="zh-CN" altLang="en-US" dirty="0">
                <a:solidFill>
                  <a:schemeClr val="bg1"/>
                </a:solidFill>
              </a:rPr>
              <a:t>而如果给 </a:t>
            </a:r>
            <a:r>
              <a:rPr lang="en-US" altLang="zh-CN" dirty="0">
                <a:solidFill>
                  <a:schemeClr val="bg1"/>
                </a:solidFill>
              </a:rPr>
              <a:t>.group(2) </a:t>
            </a:r>
            <a:r>
              <a:rPr lang="zh-CN" altLang="en-US" dirty="0">
                <a:solidFill>
                  <a:schemeClr val="bg1"/>
                </a:solidFill>
              </a:rPr>
              <a:t>里加一个数</a:t>
            </a:r>
            <a:r>
              <a:rPr lang="en-US" altLang="zh-CN" dirty="0">
                <a:solidFill>
                  <a:schemeClr val="bg1"/>
                </a:solidFill>
              </a:rPr>
              <a:t>, </a:t>
            </a:r>
            <a:r>
              <a:rPr lang="zh-CN" altLang="en-US" dirty="0">
                <a:solidFill>
                  <a:schemeClr val="bg1"/>
                </a:solidFill>
              </a:rPr>
              <a:t>它就能定位你需要返回哪个组里的信息</a:t>
            </a:r>
            <a:r>
              <a:rPr lang="en-US" altLang="zh-CN" dirty="0">
                <a:solidFill>
                  <a:schemeClr val="bg1"/>
                </a:solidFill>
              </a:rPr>
              <a:t>.</a:t>
            </a:r>
            <a:endParaRPr lang="zh-CN" altLang="en-US" dirty="0">
              <a:solidFill>
                <a:schemeClr val="bg1"/>
              </a:solidFill>
            </a:endParaRPr>
          </a:p>
        </p:txBody>
      </p:sp>
    </p:spTree>
    <p:extLst>
      <p:ext uri="{BB962C8B-B14F-4D97-AF65-F5344CB8AC3E}">
        <p14:creationId xmlns:p14="http://schemas.microsoft.com/office/powerpoint/2010/main" val="1233186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C3AC694-8E26-46DB-97E9-00466166230A}"/>
              </a:ext>
            </a:extLst>
          </p:cNvPr>
          <p:cNvSpPr>
            <a:spLocks noGrp="1"/>
          </p:cNvSpPr>
          <p:nvPr>
            <p:ph type="title"/>
          </p:nvPr>
        </p:nvSpPr>
        <p:spPr/>
        <p:txBody>
          <a:bodyPr/>
          <a:lstStyle/>
          <a:p>
            <a:r>
              <a:rPr lang="zh-CN" altLang="en-US" dirty="0">
                <a:solidFill>
                  <a:schemeClr val="bg1"/>
                </a:solidFill>
              </a:rPr>
              <a:t>表</a:t>
            </a:r>
            <a:r>
              <a:rPr lang="en-US" altLang="zh-CN" dirty="0">
                <a:solidFill>
                  <a:schemeClr val="bg1"/>
                </a:solidFill>
              </a:rPr>
              <a:t>13-1 </a:t>
            </a:r>
            <a:r>
              <a:rPr lang="zh-CN" altLang="en-US" dirty="0">
                <a:solidFill>
                  <a:schemeClr val="bg1"/>
                </a:solidFill>
              </a:rPr>
              <a:t>正则表达式字符实例</a:t>
            </a:r>
          </a:p>
        </p:txBody>
      </p:sp>
      <p:graphicFrame>
        <p:nvGraphicFramePr>
          <p:cNvPr id="4" name="内容占位符 3">
            <a:extLst>
              <a:ext uri="{FF2B5EF4-FFF2-40B4-BE49-F238E27FC236}">
                <a16:creationId xmlns:a16="http://schemas.microsoft.com/office/drawing/2014/main" id="{FF0CF427-B302-4D51-AEEA-2213D7FB2979}"/>
              </a:ext>
            </a:extLst>
          </p:cNvPr>
          <p:cNvGraphicFramePr>
            <a:graphicFrameLocks noGrp="1"/>
          </p:cNvGraphicFramePr>
          <p:nvPr>
            <p:ph idx="1"/>
            <p:extLst>
              <p:ext uri="{D42A27DB-BD31-4B8C-83A1-F6EECF244321}">
                <p14:modId xmlns:p14="http://schemas.microsoft.com/office/powerpoint/2010/main" val="3605179021"/>
              </p:ext>
            </p:extLst>
          </p:nvPr>
        </p:nvGraphicFramePr>
        <p:xfrm>
          <a:off x="3031067" y="1473200"/>
          <a:ext cx="7264400" cy="5080003"/>
        </p:xfrm>
        <a:graphic>
          <a:graphicData uri="http://schemas.openxmlformats.org/drawingml/2006/table">
            <a:tbl>
              <a:tblPr firstRow="1" firstCol="1" bandRow="1">
                <a:tableStyleId>{5C22544A-7EE6-4342-B048-85BDC9FD1C3A}</a:tableStyleId>
              </a:tblPr>
              <a:tblGrid>
                <a:gridCol w="1589648">
                  <a:extLst>
                    <a:ext uri="{9D8B030D-6E8A-4147-A177-3AD203B41FA5}">
                      <a16:colId xmlns:a16="http://schemas.microsoft.com/office/drawing/2014/main" val="1759326642"/>
                    </a:ext>
                  </a:extLst>
                </a:gridCol>
                <a:gridCol w="5674752">
                  <a:extLst>
                    <a:ext uri="{9D8B030D-6E8A-4147-A177-3AD203B41FA5}">
                      <a16:colId xmlns:a16="http://schemas.microsoft.com/office/drawing/2014/main" val="56296456"/>
                    </a:ext>
                  </a:extLst>
                </a:gridCol>
              </a:tblGrid>
              <a:tr h="508327">
                <a:tc>
                  <a:txBody>
                    <a:bodyPr/>
                    <a:lstStyle/>
                    <a:p>
                      <a:pPr algn="ctr" fontAlgn="ctr">
                        <a:lnSpc>
                          <a:spcPct val="150000"/>
                        </a:lnSpc>
                      </a:pPr>
                      <a:r>
                        <a:rPr lang="zh-CN" sz="1600" kern="0" dirty="0">
                          <a:effectLst/>
                        </a:rPr>
                        <a:t>实例</a:t>
                      </a:r>
                      <a:endParaRPr lang="zh-CN" sz="1600" kern="100" dirty="0">
                        <a:effectLst/>
                        <a:latin typeface="Times New Roman" panose="02020603050405020304" pitchFamily="18" charset="0"/>
                        <a:ea typeface="宋体" panose="02010600030101010101" pitchFamily="2" charset="-122"/>
                      </a:endParaRPr>
                    </a:p>
                  </a:txBody>
                  <a:tcPr marL="68580" marR="68580" marT="0" marB="0"/>
                </a:tc>
                <a:tc>
                  <a:txBody>
                    <a:bodyPr/>
                    <a:lstStyle/>
                    <a:p>
                      <a:pPr algn="ctr" fontAlgn="ctr">
                        <a:lnSpc>
                          <a:spcPct val="150000"/>
                        </a:lnSpc>
                      </a:pPr>
                      <a:r>
                        <a:rPr lang="zh-CN" sz="1600" kern="0" dirty="0">
                          <a:effectLst/>
                        </a:rPr>
                        <a:t>描述</a:t>
                      </a:r>
                      <a:endParaRPr lang="zh-CN" sz="160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493265200"/>
                  </a:ext>
                </a:extLst>
              </a:tr>
              <a:tr h="508327">
                <a:tc>
                  <a:txBody>
                    <a:bodyPr/>
                    <a:lstStyle/>
                    <a:p>
                      <a:pPr algn="ctr" fontAlgn="ctr">
                        <a:lnSpc>
                          <a:spcPct val="150000"/>
                        </a:lnSpc>
                      </a:pPr>
                      <a:r>
                        <a:rPr lang="en-US" sz="1600" kern="0">
                          <a:effectLst/>
                        </a:rPr>
                        <a:t>Python</a:t>
                      </a:r>
                      <a:endParaRPr lang="zh-CN" sz="16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fontAlgn="ctr">
                        <a:lnSpc>
                          <a:spcPct val="150000"/>
                        </a:lnSpc>
                      </a:pPr>
                      <a:r>
                        <a:rPr lang="zh-CN" sz="1600" kern="0" dirty="0">
                          <a:effectLst/>
                        </a:rPr>
                        <a:t>匹配</a:t>
                      </a:r>
                      <a:r>
                        <a:rPr lang="en-US" sz="1600" kern="0" dirty="0">
                          <a:effectLst/>
                        </a:rPr>
                        <a:t> "Python".</a:t>
                      </a:r>
                      <a:endParaRPr lang="zh-CN" sz="160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566366112"/>
                  </a:ext>
                </a:extLst>
              </a:tr>
              <a:tr h="508327">
                <a:tc>
                  <a:txBody>
                    <a:bodyPr/>
                    <a:lstStyle/>
                    <a:p>
                      <a:pPr algn="ctr" fontAlgn="ctr">
                        <a:lnSpc>
                          <a:spcPct val="150000"/>
                        </a:lnSpc>
                      </a:pPr>
                      <a:r>
                        <a:rPr lang="en-US" sz="1600" kern="0">
                          <a:effectLst/>
                        </a:rPr>
                        <a:t>rub[ye]</a:t>
                      </a:r>
                      <a:endParaRPr lang="zh-CN" sz="16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fontAlgn="ctr">
                        <a:lnSpc>
                          <a:spcPct val="150000"/>
                        </a:lnSpc>
                      </a:pPr>
                      <a:r>
                        <a:rPr lang="zh-CN" sz="1600" kern="0" dirty="0">
                          <a:effectLst/>
                        </a:rPr>
                        <a:t>匹配</a:t>
                      </a:r>
                      <a:r>
                        <a:rPr lang="en-US" sz="1600" kern="0" dirty="0">
                          <a:effectLst/>
                        </a:rPr>
                        <a:t> "ruby" </a:t>
                      </a:r>
                      <a:r>
                        <a:rPr lang="zh-CN" sz="1600" kern="0" dirty="0">
                          <a:effectLst/>
                        </a:rPr>
                        <a:t>或</a:t>
                      </a:r>
                      <a:r>
                        <a:rPr lang="en-US" sz="1600" kern="0" dirty="0">
                          <a:effectLst/>
                        </a:rPr>
                        <a:t> "rube"</a:t>
                      </a:r>
                      <a:endParaRPr lang="zh-CN" sz="160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3675637826"/>
                  </a:ext>
                </a:extLst>
              </a:tr>
              <a:tr h="508327">
                <a:tc>
                  <a:txBody>
                    <a:bodyPr/>
                    <a:lstStyle/>
                    <a:p>
                      <a:pPr algn="ctr" fontAlgn="ctr">
                        <a:lnSpc>
                          <a:spcPct val="150000"/>
                        </a:lnSpc>
                      </a:pPr>
                      <a:r>
                        <a:rPr lang="en-US" sz="1600" kern="0">
                          <a:effectLst/>
                        </a:rPr>
                        <a:t>[aeiou]</a:t>
                      </a:r>
                      <a:endParaRPr lang="zh-CN" sz="16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fontAlgn="ctr">
                        <a:lnSpc>
                          <a:spcPct val="150000"/>
                        </a:lnSpc>
                      </a:pPr>
                      <a:r>
                        <a:rPr lang="zh-CN" sz="1600" kern="0" dirty="0">
                          <a:effectLst/>
                        </a:rPr>
                        <a:t>匹配中括号内的任意一个字母</a:t>
                      </a:r>
                      <a:endParaRPr lang="zh-CN" sz="160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4261608078"/>
                  </a:ext>
                </a:extLst>
              </a:tr>
              <a:tr h="512405">
                <a:tc>
                  <a:txBody>
                    <a:bodyPr/>
                    <a:lstStyle/>
                    <a:p>
                      <a:pPr algn="ctr" fontAlgn="ctr">
                        <a:lnSpc>
                          <a:spcPct val="150000"/>
                        </a:lnSpc>
                      </a:pPr>
                      <a:r>
                        <a:rPr lang="en-US" sz="1600" kern="0">
                          <a:effectLst/>
                        </a:rPr>
                        <a:t>[0-9]</a:t>
                      </a:r>
                      <a:endParaRPr lang="zh-CN" sz="16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fontAlgn="ctr">
                        <a:lnSpc>
                          <a:spcPct val="150000"/>
                        </a:lnSpc>
                      </a:pPr>
                      <a:r>
                        <a:rPr lang="zh-CN" sz="1600" kern="0" dirty="0">
                          <a:effectLst/>
                        </a:rPr>
                        <a:t>匹配任何数字。类似于</a:t>
                      </a:r>
                      <a:r>
                        <a:rPr lang="en-US" sz="1600" kern="0" dirty="0">
                          <a:effectLst/>
                        </a:rPr>
                        <a:t> [0123456789]</a:t>
                      </a:r>
                      <a:endParaRPr lang="zh-CN" sz="160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000429088"/>
                  </a:ext>
                </a:extLst>
              </a:tr>
              <a:tr h="508327">
                <a:tc>
                  <a:txBody>
                    <a:bodyPr/>
                    <a:lstStyle/>
                    <a:p>
                      <a:pPr algn="ctr" fontAlgn="ctr">
                        <a:lnSpc>
                          <a:spcPct val="150000"/>
                        </a:lnSpc>
                      </a:pPr>
                      <a:r>
                        <a:rPr lang="en-US" sz="1600" kern="0">
                          <a:effectLst/>
                        </a:rPr>
                        <a:t>[a-z]</a:t>
                      </a:r>
                      <a:endParaRPr lang="zh-CN" sz="16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fontAlgn="ctr">
                        <a:lnSpc>
                          <a:spcPct val="150000"/>
                        </a:lnSpc>
                      </a:pPr>
                      <a:r>
                        <a:rPr lang="zh-CN" sz="1600" kern="0" dirty="0">
                          <a:effectLst/>
                        </a:rPr>
                        <a:t>匹配任何小写字母</a:t>
                      </a:r>
                      <a:endParaRPr lang="zh-CN" sz="160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178436077"/>
                  </a:ext>
                </a:extLst>
              </a:tr>
              <a:tr h="508327">
                <a:tc>
                  <a:txBody>
                    <a:bodyPr/>
                    <a:lstStyle/>
                    <a:p>
                      <a:pPr algn="ctr" fontAlgn="ctr">
                        <a:lnSpc>
                          <a:spcPct val="150000"/>
                        </a:lnSpc>
                      </a:pPr>
                      <a:r>
                        <a:rPr lang="en-US" sz="1600" kern="0">
                          <a:effectLst/>
                        </a:rPr>
                        <a:t>[A-Z]</a:t>
                      </a:r>
                      <a:endParaRPr lang="zh-CN" sz="16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fontAlgn="ctr">
                        <a:lnSpc>
                          <a:spcPct val="150000"/>
                        </a:lnSpc>
                      </a:pPr>
                      <a:r>
                        <a:rPr lang="zh-CN" sz="1600" kern="0" dirty="0">
                          <a:effectLst/>
                        </a:rPr>
                        <a:t>匹配任何大写字母</a:t>
                      </a:r>
                      <a:endParaRPr lang="zh-CN" sz="160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2514247016"/>
                  </a:ext>
                </a:extLst>
              </a:tr>
              <a:tr h="489560">
                <a:tc>
                  <a:txBody>
                    <a:bodyPr/>
                    <a:lstStyle/>
                    <a:p>
                      <a:pPr algn="ctr" fontAlgn="ctr">
                        <a:lnSpc>
                          <a:spcPct val="150000"/>
                        </a:lnSpc>
                      </a:pPr>
                      <a:r>
                        <a:rPr lang="en-US" sz="1600" kern="0">
                          <a:effectLst/>
                        </a:rPr>
                        <a:t>[a-zA-Z0-9]</a:t>
                      </a:r>
                      <a:endParaRPr lang="zh-CN" sz="16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fontAlgn="ctr">
                        <a:lnSpc>
                          <a:spcPct val="150000"/>
                        </a:lnSpc>
                      </a:pPr>
                      <a:r>
                        <a:rPr lang="zh-CN" sz="1600" kern="0" dirty="0">
                          <a:effectLst/>
                        </a:rPr>
                        <a:t>匹配任何字母及数字</a:t>
                      </a:r>
                      <a:endParaRPr lang="zh-CN" sz="160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651059212"/>
                  </a:ext>
                </a:extLst>
              </a:tr>
              <a:tr h="519749">
                <a:tc>
                  <a:txBody>
                    <a:bodyPr/>
                    <a:lstStyle/>
                    <a:p>
                      <a:pPr algn="ctr" fontAlgn="ctr">
                        <a:lnSpc>
                          <a:spcPct val="150000"/>
                        </a:lnSpc>
                      </a:pPr>
                      <a:r>
                        <a:rPr lang="en-US" sz="1600" kern="0">
                          <a:effectLst/>
                        </a:rPr>
                        <a:t>[^aeiou]</a:t>
                      </a:r>
                      <a:endParaRPr lang="zh-CN" sz="16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fontAlgn="ctr">
                        <a:lnSpc>
                          <a:spcPct val="150000"/>
                        </a:lnSpc>
                      </a:pPr>
                      <a:r>
                        <a:rPr lang="zh-CN" sz="1600" kern="0" dirty="0">
                          <a:effectLst/>
                        </a:rPr>
                        <a:t>除</a:t>
                      </a:r>
                      <a:r>
                        <a:rPr lang="en-US" sz="1600" kern="0" dirty="0" err="1">
                          <a:effectLst/>
                        </a:rPr>
                        <a:t>aeiou</a:t>
                      </a:r>
                      <a:r>
                        <a:rPr lang="zh-CN" sz="1600" kern="0" dirty="0">
                          <a:effectLst/>
                        </a:rPr>
                        <a:t>字母以外的所有字符</a:t>
                      </a:r>
                      <a:endParaRPr lang="zh-CN" sz="160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646709849"/>
                  </a:ext>
                </a:extLst>
              </a:tr>
              <a:tr h="508327">
                <a:tc>
                  <a:txBody>
                    <a:bodyPr/>
                    <a:lstStyle/>
                    <a:p>
                      <a:pPr algn="ctr" fontAlgn="ctr">
                        <a:lnSpc>
                          <a:spcPct val="150000"/>
                        </a:lnSpc>
                      </a:pPr>
                      <a:r>
                        <a:rPr lang="en-US" sz="1600" kern="0">
                          <a:effectLst/>
                        </a:rPr>
                        <a:t>[^0-9]</a:t>
                      </a:r>
                      <a:endParaRPr lang="zh-CN" sz="16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fontAlgn="ctr">
                        <a:lnSpc>
                          <a:spcPct val="150000"/>
                        </a:lnSpc>
                      </a:pPr>
                      <a:r>
                        <a:rPr lang="zh-CN" sz="1600" kern="0" dirty="0">
                          <a:effectLst/>
                        </a:rPr>
                        <a:t>匹配除了数字外的字符</a:t>
                      </a:r>
                      <a:endParaRPr lang="zh-CN" sz="160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089958017"/>
                  </a:ext>
                </a:extLst>
              </a:tr>
            </a:tbl>
          </a:graphicData>
        </a:graphic>
      </p:graphicFrame>
    </p:spTree>
    <p:extLst>
      <p:ext uri="{BB962C8B-B14F-4D97-AF65-F5344CB8AC3E}">
        <p14:creationId xmlns:p14="http://schemas.microsoft.com/office/powerpoint/2010/main" val="502336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62455C4-242F-4FE5-BA6B-F8A9F22B473F}"/>
              </a:ext>
            </a:extLst>
          </p:cNvPr>
          <p:cNvSpPr>
            <a:spLocks noGrp="1"/>
          </p:cNvSpPr>
          <p:nvPr>
            <p:ph type="title"/>
          </p:nvPr>
        </p:nvSpPr>
        <p:spPr/>
        <p:txBody>
          <a:bodyPr/>
          <a:lstStyle/>
          <a:p>
            <a:r>
              <a:rPr lang="zh-CN" altLang="en-US" dirty="0">
                <a:solidFill>
                  <a:schemeClr val="bg1"/>
                </a:solidFill>
              </a:rPr>
              <a:t>表</a:t>
            </a:r>
            <a:r>
              <a:rPr lang="en-US" altLang="zh-CN" dirty="0">
                <a:solidFill>
                  <a:schemeClr val="bg1"/>
                </a:solidFill>
              </a:rPr>
              <a:t>13-2 </a:t>
            </a:r>
            <a:r>
              <a:rPr lang="zh-CN" altLang="en-US" dirty="0">
                <a:solidFill>
                  <a:schemeClr val="bg1"/>
                </a:solidFill>
              </a:rPr>
              <a:t>正则表达式特殊字符实例</a:t>
            </a:r>
          </a:p>
        </p:txBody>
      </p:sp>
      <p:sp>
        <p:nvSpPr>
          <p:cNvPr id="6" name="内容占位符 5">
            <a:extLst>
              <a:ext uri="{FF2B5EF4-FFF2-40B4-BE49-F238E27FC236}">
                <a16:creationId xmlns:a16="http://schemas.microsoft.com/office/drawing/2014/main" id="{10D061FD-1F77-4A0C-BAAF-7EB2B1791F1B}"/>
              </a:ext>
            </a:extLst>
          </p:cNvPr>
          <p:cNvSpPr>
            <a:spLocks noGrp="1"/>
          </p:cNvSpPr>
          <p:nvPr>
            <p:ph idx="1"/>
          </p:nvPr>
        </p:nvSpPr>
        <p:spPr/>
        <p:txBody>
          <a:bodyPr/>
          <a:lstStyle/>
          <a:p>
            <a:endParaRPr lang="zh-CN" altLang="en-US"/>
          </a:p>
        </p:txBody>
      </p:sp>
      <p:graphicFrame>
        <p:nvGraphicFramePr>
          <p:cNvPr id="7" name="内容占位符 3">
            <a:extLst>
              <a:ext uri="{FF2B5EF4-FFF2-40B4-BE49-F238E27FC236}">
                <a16:creationId xmlns:a16="http://schemas.microsoft.com/office/drawing/2014/main" id="{1C7175FA-A8AA-48BF-960C-ADEF4059C207}"/>
              </a:ext>
            </a:extLst>
          </p:cNvPr>
          <p:cNvGraphicFramePr>
            <a:graphicFrameLocks/>
          </p:cNvGraphicFramePr>
          <p:nvPr>
            <p:extLst>
              <p:ext uri="{D42A27DB-BD31-4B8C-83A1-F6EECF244321}">
                <p14:modId xmlns:p14="http://schemas.microsoft.com/office/powerpoint/2010/main" val="1030657418"/>
              </p:ext>
            </p:extLst>
          </p:nvPr>
        </p:nvGraphicFramePr>
        <p:xfrm>
          <a:off x="1193798" y="1690689"/>
          <a:ext cx="9220201" cy="5040311"/>
        </p:xfrm>
        <a:graphic>
          <a:graphicData uri="http://schemas.openxmlformats.org/drawingml/2006/table">
            <a:tbl>
              <a:tblPr firstRow="1" firstCol="1" bandRow="1">
                <a:tableStyleId>{5C22544A-7EE6-4342-B048-85BDC9FD1C3A}</a:tableStyleId>
              </a:tblPr>
              <a:tblGrid>
                <a:gridCol w="1210864">
                  <a:extLst>
                    <a:ext uri="{9D8B030D-6E8A-4147-A177-3AD203B41FA5}">
                      <a16:colId xmlns:a16="http://schemas.microsoft.com/office/drawing/2014/main" val="417254159"/>
                    </a:ext>
                  </a:extLst>
                </a:gridCol>
                <a:gridCol w="8009337">
                  <a:extLst>
                    <a:ext uri="{9D8B030D-6E8A-4147-A177-3AD203B41FA5}">
                      <a16:colId xmlns:a16="http://schemas.microsoft.com/office/drawing/2014/main" val="3894406984"/>
                    </a:ext>
                  </a:extLst>
                </a:gridCol>
              </a:tblGrid>
              <a:tr h="571255">
                <a:tc>
                  <a:txBody>
                    <a:bodyPr/>
                    <a:lstStyle/>
                    <a:p>
                      <a:pPr algn="ctr" fontAlgn="ctr">
                        <a:lnSpc>
                          <a:spcPct val="150000"/>
                        </a:lnSpc>
                      </a:pPr>
                      <a:r>
                        <a:rPr lang="zh-CN" sz="1600" kern="0" dirty="0">
                          <a:effectLst/>
                        </a:rPr>
                        <a:t>实例</a:t>
                      </a:r>
                      <a:endParaRPr lang="zh-CN" sz="1600" kern="100" dirty="0">
                        <a:effectLst/>
                        <a:latin typeface="Times New Roman" panose="02020603050405020304" pitchFamily="18" charset="0"/>
                        <a:ea typeface="宋体" panose="02010600030101010101" pitchFamily="2" charset="-122"/>
                      </a:endParaRPr>
                    </a:p>
                  </a:txBody>
                  <a:tcPr marL="68580" marR="68580" marT="0" marB="0"/>
                </a:tc>
                <a:tc>
                  <a:txBody>
                    <a:bodyPr/>
                    <a:lstStyle/>
                    <a:p>
                      <a:pPr algn="ctr" fontAlgn="ctr">
                        <a:lnSpc>
                          <a:spcPct val="150000"/>
                        </a:lnSpc>
                      </a:pPr>
                      <a:r>
                        <a:rPr lang="zh-CN" sz="1600" kern="0" dirty="0">
                          <a:effectLst/>
                        </a:rPr>
                        <a:t>描述</a:t>
                      </a:r>
                      <a:endParaRPr lang="zh-CN" sz="160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969574636"/>
                  </a:ext>
                </a:extLst>
              </a:tr>
              <a:tr h="605639">
                <a:tc>
                  <a:txBody>
                    <a:bodyPr/>
                    <a:lstStyle/>
                    <a:p>
                      <a:pPr algn="ctr" fontAlgn="ctr">
                        <a:lnSpc>
                          <a:spcPct val="150000"/>
                        </a:lnSpc>
                      </a:pPr>
                      <a:r>
                        <a:rPr lang="en-US" sz="1600" kern="0">
                          <a:effectLst/>
                        </a:rPr>
                        <a:t>.</a:t>
                      </a:r>
                      <a:endParaRPr lang="zh-CN" sz="1600" kern="100">
                        <a:effectLst/>
                        <a:latin typeface="Times New Roman" panose="02020603050405020304" pitchFamily="18" charset="0"/>
                        <a:ea typeface="宋体" panose="02010600030101010101" pitchFamily="2" charset="-122"/>
                      </a:endParaRPr>
                    </a:p>
                  </a:txBody>
                  <a:tcPr marL="68580" marR="68580" marT="0" marB="0"/>
                </a:tc>
                <a:tc>
                  <a:txBody>
                    <a:bodyPr/>
                    <a:lstStyle/>
                    <a:p>
                      <a:r>
                        <a:rPr lang="zh-CN" sz="1600" dirty="0">
                          <a:effectLst/>
                        </a:rPr>
                        <a:t>匹配除</a:t>
                      </a:r>
                      <a:r>
                        <a:rPr lang="en-US" sz="1600" dirty="0">
                          <a:effectLst/>
                        </a:rPr>
                        <a:t> "\n" </a:t>
                      </a:r>
                      <a:r>
                        <a:rPr lang="zh-CN" sz="1600" dirty="0">
                          <a:effectLst/>
                        </a:rPr>
                        <a:t>之外的任何单个字符。要匹配包括</a:t>
                      </a:r>
                      <a:r>
                        <a:rPr lang="en-US" sz="1600" dirty="0">
                          <a:effectLst/>
                        </a:rPr>
                        <a:t> '\n' </a:t>
                      </a:r>
                      <a:r>
                        <a:rPr lang="zh-CN" sz="1600" dirty="0">
                          <a:effectLst/>
                        </a:rPr>
                        <a:t>在内的任何字符，请使用象</a:t>
                      </a:r>
                      <a:r>
                        <a:rPr lang="en-US" sz="1600" dirty="0">
                          <a:effectLst/>
                        </a:rPr>
                        <a:t> '[.\n]' </a:t>
                      </a:r>
                      <a:r>
                        <a:rPr lang="zh-CN" sz="1600" dirty="0">
                          <a:effectLst/>
                        </a:rPr>
                        <a:t>的模式。</a:t>
                      </a:r>
                      <a:endParaRPr lang="zh-CN" sz="1600" dirty="0">
                        <a:effectLst/>
                        <a:latin typeface="等线" panose="02010600030101010101" pitchFamily="2" charset="-122"/>
                        <a:ea typeface="等线" panose="02010600030101010101" pitchFamily="2" charset="-122"/>
                      </a:endParaRPr>
                    </a:p>
                  </a:txBody>
                  <a:tcPr marL="68580" marR="68580" marT="0" marB="0"/>
                </a:tc>
                <a:extLst>
                  <a:ext uri="{0D108BD9-81ED-4DB2-BD59-A6C34878D82A}">
                    <a16:rowId xmlns:a16="http://schemas.microsoft.com/office/drawing/2014/main" val="2748956111"/>
                  </a:ext>
                </a:extLst>
              </a:tr>
              <a:tr h="579120">
                <a:tc>
                  <a:txBody>
                    <a:bodyPr/>
                    <a:lstStyle/>
                    <a:p>
                      <a:pPr algn="ctr" fontAlgn="ctr">
                        <a:lnSpc>
                          <a:spcPct val="150000"/>
                        </a:lnSpc>
                      </a:pPr>
                      <a:r>
                        <a:rPr lang="en-US" sz="1600" kern="0">
                          <a:effectLst/>
                        </a:rPr>
                        <a:t>\d</a:t>
                      </a:r>
                      <a:endParaRPr lang="zh-CN" sz="16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fontAlgn="ctr">
                        <a:lnSpc>
                          <a:spcPct val="150000"/>
                        </a:lnSpc>
                      </a:pPr>
                      <a:r>
                        <a:rPr lang="zh-CN" sz="1600" kern="0" dirty="0">
                          <a:effectLst/>
                        </a:rPr>
                        <a:t>匹配一个数字字符。等价于</a:t>
                      </a:r>
                      <a:r>
                        <a:rPr lang="en-US" sz="1600" kern="0" dirty="0">
                          <a:effectLst/>
                        </a:rPr>
                        <a:t> [0-9]</a:t>
                      </a:r>
                      <a:r>
                        <a:rPr lang="zh-CN" sz="1600" kern="0" dirty="0">
                          <a:effectLst/>
                        </a:rPr>
                        <a:t>。</a:t>
                      </a:r>
                      <a:endParaRPr lang="zh-CN" sz="160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2831915723"/>
                  </a:ext>
                </a:extLst>
              </a:tr>
              <a:tr h="579120">
                <a:tc>
                  <a:txBody>
                    <a:bodyPr/>
                    <a:lstStyle/>
                    <a:p>
                      <a:pPr algn="ctr" fontAlgn="ctr">
                        <a:lnSpc>
                          <a:spcPct val="150000"/>
                        </a:lnSpc>
                      </a:pPr>
                      <a:r>
                        <a:rPr lang="en-US" sz="1600" kern="0">
                          <a:effectLst/>
                        </a:rPr>
                        <a:t>\D </a:t>
                      </a:r>
                      <a:endParaRPr lang="zh-CN" sz="16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fontAlgn="ctr">
                        <a:lnSpc>
                          <a:spcPct val="150000"/>
                        </a:lnSpc>
                      </a:pPr>
                      <a:r>
                        <a:rPr lang="zh-CN" sz="1600" kern="0" dirty="0">
                          <a:effectLst/>
                        </a:rPr>
                        <a:t>匹配一个非数字字符。等价于</a:t>
                      </a:r>
                      <a:r>
                        <a:rPr lang="en-US" sz="1600" kern="0" dirty="0">
                          <a:effectLst/>
                        </a:rPr>
                        <a:t> [^0-9]</a:t>
                      </a:r>
                      <a:r>
                        <a:rPr lang="zh-CN" sz="1600" kern="0" dirty="0">
                          <a:effectLst/>
                        </a:rPr>
                        <a:t>。</a:t>
                      </a:r>
                      <a:endParaRPr lang="zh-CN" sz="160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4058261494"/>
                  </a:ext>
                </a:extLst>
              </a:tr>
              <a:tr h="494627">
                <a:tc>
                  <a:txBody>
                    <a:bodyPr/>
                    <a:lstStyle/>
                    <a:p>
                      <a:pPr algn="ctr" fontAlgn="ctr">
                        <a:lnSpc>
                          <a:spcPct val="150000"/>
                        </a:lnSpc>
                      </a:pPr>
                      <a:r>
                        <a:rPr lang="en-US" sz="1600" kern="0">
                          <a:effectLst/>
                        </a:rPr>
                        <a:t>\s</a:t>
                      </a:r>
                      <a:endParaRPr lang="zh-CN" sz="1600" kern="100">
                        <a:effectLst/>
                        <a:latin typeface="Times New Roman" panose="02020603050405020304" pitchFamily="18" charset="0"/>
                        <a:ea typeface="宋体" panose="02010600030101010101" pitchFamily="2" charset="-122"/>
                      </a:endParaRPr>
                    </a:p>
                  </a:txBody>
                  <a:tcPr marL="68580" marR="68580" marT="0" marB="0"/>
                </a:tc>
                <a:tc>
                  <a:txBody>
                    <a:bodyPr/>
                    <a:lstStyle/>
                    <a:p>
                      <a:r>
                        <a:rPr lang="zh-CN" sz="1600" dirty="0">
                          <a:effectLst/>
                        </a:rPr>
                        <a:t>匹配任何空白字符，包括空格、制表符、换页符等等。等价于</a:t>
                      </a:r>
                      <a:r>
                        <a:rPr lang="en-US" sz="1600" dirty="0">
                          <a:effectLst/>
                        </a:rPr>
                        <a:t> [ \f\n\r\t\v]</a:t>
                      </a:r>
                      <a:r>
                        <a:rPr lang="zh-CN" sz="1600" dirty="0">
                          <a:effectLst/>
                        </a:rPr>
                        <a:t>。</a:t>
                      </a:r>
                      <a:endParaRPr lang="zh-CN" sz="1600" dirty="0">
                        <a:effectLst/>
                        <a:latin typeface="等线" panose="02010600030101010101" pitchFamily="2" charset="-122"/>
                        <a:ea typeface="等线" panose="02010600030101010101" pitchFamily="2" charset="-122"/>
                      </a:endParaRPr>
                    </a:p>
                  </a:txBody>
                  <a:tcPr marL="68580" marR="68580" marT="0" marB="0"/>
                </a:tc>
                <a:extLst>
                  <a:ext uri="{0D108BD9-81ED-4DB2-BD59-A6C34878D82A}">
                    <a16:rowId xmlns:a16="http://schemas.microsoft.com/office/drawing/2014/main" val="2995072987"/>
                  </a:ext>
                </a:extLst>
              </a:tr>
              <a:tr h="555066">
                <a:tc>
                  <a:txBody>
                    <a:bodyPr/>
                    <a:lstStyle/>
                    <a:p>
                      <a:pPr algn="ctr" fontAlgn="ctr">
                        <a:lnSpc>
                          <a:spcPct val="150000"/>
                        </a:lnSpc>
                      </a:pPr>
                      <a:r>
                        <a:rPr lang="en-US" sz="1600" kern="0">
                          <a:effectLst/>
                        </a:rPr>
                        <a:t>\S </a:t>
                      </a:r>
                      <a:endParaRPr lang="zh-CN" sz="16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fontAlgn="ctr">
                        <a:lnSpc>
                          <a:spcPct val="150000"/>
                        </a:lnSpc>
                      </a:pPr>
                      <a:r>
                        <a:rPr lang="zh-CN" sz="1600" kern="0" dirty="0">
                          <a:effectLst/>
                        </a:rPr>
                        <a:t>匹配任何非空白字符。等价于</a:t>
                      </a:r>
                      <a:r>
                        <a:rPr lang="en-US" sz="1600" kern="0" dirty="0">
                          <a:effectLst/>
                        </a:rPr>
                        <a:t> [^ \f\n\r\t\v]</a:t>
                      </a:r>
                      <a:r>
                        <a:rPr lang="zh-CN" sz="1600" kern="0" dirty="0">
                          <a:effectLst/>
                        </a:rPr>
                        <a:t>。</a:t>
                      </a:r>
                      <a:endParaRPr lang="zh-CN" sz="160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466319624"/>
                  </a:ext>
                </a:extLst>
              </a:tr>
              <a:tr h="497246">
                <a:tc>
                  <a:txBody>
                    <a:bodyPr/>
                    <a:lstStyle/>
                    <a:p>
                      <a:pPr algn="ctr" fontAlgn="ctr">
                        <a:lnSpc>
                          <a:spcPct val="150000"/>
                        </a:lnSpc>
                      </a:pPr>
                      <a:r>
                        <a:rPr lang="en-US" sz="1600" kern="0">
                          <a:effectLst/>
                        </a:rPr>
                        <a:t>\w</a:t>
                      </a:r>
                      <a:endParaRPr lang="zh-CN" sz="16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fontAlgn="ctr">
                        <a:lnSpc>
                          <a:spcPct val="150000"/>
                        </a:lnSpc>
                      </a:pPr>
                      <a:r>
                        <a:rPr lang="zh-CN" sz="1600" kern="0" dirty="0">
                          <a:effectLst/>
                        </a:rPr>
                        <a:t>匹配包括下划线的任何单词字符。等价于</a:t>
                      </a:r>
                      <a:r>
                        <a:rPr lang="en-US" sz="1600" kern="0" dirty="0">
                          <a:effectLst/>
                        </a:rPr>
                        <a:t>'[A-Za-z0-9_]'</a:t>
                      </a:r>
                      <a:r>
                        <a:rPr lang="zh-CN" sz="1600" kern="0" dirty="0">
                          <a:effectLst/>
                        </a:rPr>
                        <a:t>。</a:t>
                      </a:r>
                      <a:endParaRPr lang="zh-CN" sz="160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2045471697"/>
                  </a:ext>
                </a:extLst>
              </a:tr>
              <a:tr h="1158238">
                <a:tc>
                  <a:txBody>
                    <a:bodyPr/>
                    <a:lstStyle/>
                    <a:p>
                      <a:pPr algn="ctr" fontAlgn="ctr">
                        <a:lnSpc>
                          <a:spcPct val="150000"/>
                        </a:lnSpc>
                      </a:pPr>
                      <a:r>
                        <a:rPr lang="en-US" sz="1600" kern="0">
                          <a:effectLst/>
                        </a:rPr>
                        <a:t>\W</a:t>
                      </a:r>
                      <a:endParaRPr lang="zh-CN" sz="16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fontAlgn="ctr">
                        <a:lnSpc>
                          <a:spcPct val="150000"/>
                        </a:lnSpc>
                      </a:pPr>
                      <a:r>
                        <a:rPr lang="zh-CN" sz="1600" kern="0" dirty="0">
                          <a:effectLst/>
                        </a:rPr>
                        <a:t>匹配任何非单词字符。等价于</a:t>
                      </a:r>
                      <a:r>
                        <a:rPr lang="en-US" sz="1600" kern="0" dirty="0">
                          <a:effectLst/>
                        </a:rPr>
                        <a:t> '[^A-Za-z0-9_]'</a:t>
                      </a:r>
                      <a:r>
                        <a:rPr lang="zh-CN" sz="1600" kern="0" dirty="0">
                          <a:effectLst/>
                        </a:rPr>
                        <a:t>。</a:t>
                      </a:r>
                      <a:endParaRPr lang="zh-CN" sz="160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3381515580"/>
                  </a:ext>
                </a:extLst>
              </a:tr>
            </a:tbl>
          </a:graphicData>
        </a:graphic>
      </p:graphicFrame>
    </p:spTree>
    <p:extLst>
      <p:ext uri="{BB962C8B-B14F-4D97-AF65-F5344CB8AC3E}">
        <p14:creationId xmlns:p14="http://schemas.microsoft.com/office/powerpoint/2010/main" val="309358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4552F0A-0A6A-4561-AB64-974A25771A3A}"/>
              </a:ext>
            </a:extLst>
          </p:cNvPr>
          <p:cNvSpPr>
            <a:spLocks noGrp="1"/>
          </p:cNvSpPr>
          <p:nvPr>
            <p:ph type="title"/>
          </p:nvPr>
        </p:nvSpPr>
        <p:spPr/>
        <p:txBody>
          <a:bodyPr/>
          <a:lstStyle/>
          <a:p>
            <a:r>
              <a:rPr lang="en-US" altLang="zh-CN" b="1" dirty="0" err="1">
                <a:solidFill>
                  <a:schemeClr val="bg1"/>
                </a:solidFill>
              </a:rPr>
              <a:t>findall</a:t>
            </a:r>
            <a:r>
              <a:rPr lang="en-US" altLang="zh-CN" b="1" dirty="0">
                <a:solidFill>
                  <a:schemeClr val="bg1"/>
                </a:solidFill>
              </a:rPr>
              <a:t> </a:t>
            </a:r>
            <a:r>
              <a:rPr lang="zh-CN" altLang="en-US" b="1" dirty="0">
                <a:solidFill>
                  <a:schemeClr val="bg1"/>
                </a:solidFill>
              </a:rPr>
              <a:t>函数</a:t>
            </a:r>
            <a:endParaRPr lang="zh-CN" altLang="en-US" dirty="0">
              <a:solidFill>
                <a:schemeClr val="bg1"/>
              </a:solidFill>
            </a:endParaRPr>
          </a:p>
        </p:txBody>
      </p:sp>
      <p:sp>
        <p:nvSpPr>
          <p:cNvPr id="3" name="内容占位符 2">
            <a:extLst>
              <a:ext uri="{FF2B5EF4-FFF2-40B4-BE49-F238E27FC236}">
                <a16:creationId xmlns:a16="http://schemas.microsoft.com/office/drawing/2014/main" id="{ABC9E884-56C5-4D38-913B-DFCEA36E30F4}"/>
              </a:ext>
            </a:extLst>
          </p:cNvPr>
          <p:cNvSpPr>
            <a:spLocks noGrp="1"/>
          </p:cNvSpPr>
          <p:nvPr>
            <p:ph idx="1"/>
          </p:nvPr>
        </p:nvSpPr>
        <p:spPr>
          <a:xfrm>
            <a:off x="838200" y="1816198"/>
            <a:ext cx="10750485" cy="4351338"/>
          </a:xfrm>
        </p:spPr>
        <p:txBody>
          <a:bodyPr>
            <a:normAutofit/>
          </a:bodyPr>
          <a:lstStyle/>
          <a:p>
            <a:r>
              <a:rPr lang="zh-CN" altLang="en-US" dirty="0">
                <a:solidFill>
                  <a:schemeClr val="bg1"/>
                </a:solidFill>
              </a:rPr>
              <a:t>前面的函数全部是找到匹配内容的第一项</a:t>
            </a:r>
            <a:r>
              <a:rPr lang="en-US" altLang="zh-CN" dirty="0">
                <a:solidFill>
                  <a:schemeClr val="bg1"/>
                </a:solidFill>
              </a:rPr>
              <a:t>, </a:t>
            </a:r>
            <a:r>
              <a:rPr lang="zh-CN" altLang="en-US" dirty="0">
                <a:solidFill>
                  <a:schemeClr val="bg1"/>
                </a:solidFill>
              </a:rPr>
              <a:t>如果需要找到全部的匹配项</a:t>
            </a:r>
            <a:r>
              <a:rPr lang="en-US" altLang="zh-CN" dirty="0">
                <a:solidFill>
                  <a:schemeClr val="bg1"/>
                </a:solidFill>
              </a:rPr>
              <a:t>, </a:t>
            </a:r>
            <a:r>
              <a:rPr lang="zh-CN" altLang="en-US" dirty="0">
                <a:solidFill>
                  <a:schemeClr val="bg1"/>
                </a:solidFill>
              </a:rPr>
              <a:t>可以使用 </a:t>
            </a:r>
            <a:r>
              <a:rPr lang="en-US" altLang="zh-CN" dirty="0" err="1">
                <a:solidFill>
                  <a:schemeClr val="bg1"/>
                </a:solidFill>
              </a:rPr>
              <a:t>findall</a:t>
            </a:r>
            <a:r>
              <a:rPr lang="en-US" altLang="zh-CN" dirty="0">
                <a:solidFill>
                  <a:schemeClr val="bg1"/>
                </a:solidFill>
              </a:rPr>
              <a:t> </a:t>
            </a:r>
            <a:r>
              <a:rPr lang="zh-CN" altLang="en-US" dirty="0">
                <a:solidFill>
                  <a:schemeClr val="bg1"/>
                </a:solidFill>
              </a:rPr>
              <a:t>功能，然后返回一个列表。</a:t>
            </a:r>
          </a:p>
        </p:txBody>
      </p:sp>
    </p:spTree>
    <p:extLst>
      <p:ext uri="{BB962C8B-B14F-4D97-AF65-F5344CB8AC3E}">
        <p14:creationId xmlns:p14="http://schemas.microsoft.com/office/powerpoint/2010/main" val="3520830526"/>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121</TotalTime>
  <Words>721</Words>
  <Application>Microsoft Office PowerPoint</Application>
  <PresentationFormat>宽屏</PresentationFormat>
  <Paragraphs>68</Paragraphs>
  <Slides>11</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11</vt:i4>
      </vt:variant>
    </vt:vector>
  </HeadingPairs>
  <TitlesOfParts>
    <vt:vector size="16" baseType="lpstr">
      <vt:lpstr>等线</vt:lpstr>
      <vt:lpstr>等线 Light</vt:lpstr>
      <vt:lpstr>Arial</vt:lpstr>
      <vt:lpstr>Times New Roman</vt:lpstr>
      <vt:lpstr>Office 主题​​</vt:lpstr>
      <vt:lpstr>正则表达式</vt:lpstr>
      <vt:lpstr>什么是正则表达式</vt:lpstr>
      <vt:lpstr> re模块</vt:lpstr>
      <vt:lpstr>match函数</vt:lpstr>
      <vt:lpstr>search 函数</vt:lpstr>
      <vt:lpstr> group函数</vt:lpstr>
      <vt:lpstr>表13-1 正则表达式字符实例</vt:lpstr>
      <vt:lpstr>表13-2 正则表达式特殊字符实例</vt:lpstr>
      <vt:lpstr>findall 函数</vt:lpstr>
      <vt:lpstr>compile函数</vt:lpstr>
      <vt:lpstr>实例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面向对象</dc:title>
  <dc:creator> </dc:creator>
  <cp:lastModifiedBy> </cp:lastModifiedBy>
  <cp:revision>21</cp:revision>
  <dcterms:created xsi:type="dcterms:W3CDTF">2019-10-17T12:25:07Z</dcterms:created>
  <dcterms:modified xsi:type="dcterms:W3CDTF">2020-09-01T15:23:09Z</dcterms:modified>
</cp:coreProperties>
</file>