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101" y="11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D0B3331-F562-4755-9C7B-71D79C36C4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C219D7C4-0427-448A-A26B-AF949E6938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F7FD5B7-682E-4184-B61D-727062585C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981A4-A1CA-42F9-8419-9CE366D26CE5}" type="datetimeFigureOut">
              <a:rPr lang="zh-CN" altLang="en-US" smtClean="0"/>
              <a:t>2019/10/20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E524C9D-FA37-4AFD-AF29-CC4A75479D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76ABB3F-AE83-4048-9472-E787743C4C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11B4F-4530-4FC0-85ED-F55D35B9E90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21614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44F2F6D-B861-4D85-B474-E4924913C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46C88BEB-2659-42ED-9416-6D8C495490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3CDD19C-C0CA-4AA6-B152-DF042A2C1E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981A4-A1CA-42F9-8419-9CE366D26CE5}" type="datetimeFigureOut">
              <a:rPr lang="zh-CN" altLang="en-US" smtClean="0"/>
              <a:t>2019/10/20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FD2EC16-6FFA-4E19-AE37-7CC6E9379E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B1E440A-2A9D-4FFF-8055-D74CAAD75A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11B4F-4530-4FC0-85ED-F55D35B9E90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0747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D72F2BA4-E307-4181-BB89-F30EDF14CC2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65EB328B-9200-400B-A915-6851A1EA62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AE359BC-4248-4E65-AFE3-5E82C28347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981A4-A1CA-42F9-8419-9CE366D26CE5}" type="datetimeFigureOut">
              <a:rPr lang="zh-CN" altLang="en-US" smtClean="0"/>
              <a:t>2019/10/20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71C2394-E891-4733-BDDF-22A8BCEFF0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5F0F4A5-AE26-4E96-BBE9-C25049C7EF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11B4F-4530-4FC0-85ED-F55D35B9E90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8502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E71C0D8-C0A9-4937-B44F-47A880604D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590939F-3504-4571-8F6E-88CDE841BE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1FF85BD-3623-41C1-9935-A51D8D446B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981A4-A1CA-42F9-8419-9CE366D26CE5}" type="datetimeFigureOut">
              <a:rPr lang="zh-CN" altLang="en-US" smtClean="0"/>
              <a:t>2019/10/20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2A74803-C119-41F3-89F5-0D8C30994E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4E9AC41-11D6-4CD3-BC55-5A2F6B2B5C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11B4F-4530-4FC0-85ED-F55D35B9E90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8770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8DCF81F-BBDA-49F8-9B14-7DB7D31FE7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6CCB2237-5B4D-4F30-B78C-58E2BA2F03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80AFE58-4902-4F22-B3B5-8409A0C952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981A4-A1CA-42F9-8419-9CE366D26CE5}" type="datetimeFigureOut">
              <a:rPr lang="zh-CN" altLang="en-US" smtClean="0"/>
              <a:t>2019/10/20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3476369-55B4-4D9F-8525-4351990CDE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EE427CD-64DD-4139-8723-159EAE58C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11B4F-4530-4FC0-85ED-F55D35B9E90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1509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FF07641-03A5-47FE-B31D-7B746901A3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C32485C-E956-428E-897B-606C20309BC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15F5033F-F832-450B-B654-3555A5DA01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A527844-7852-47EA-86C0-7E88AA2D4B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981A4-A1CA-42F9-8419-9CE366D26CE5}" type="datetimeFigureOut">
              <a:rPr lang="zh-CN" altLang="en-US" smtClean="0"/>
              <a:t>2019/10/20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5EA62CF-19C6-44D0-AAF1-243056BCAB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3CE5E57-1720-45F2-81F0-52945414D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11B4F-4530-4FC0-85ED-F55D35B9E90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7436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C707F54-9A2B-4CF7-A18F-7BE7FFD521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45DFB1E-DB89-4371-AF50-8B7F929076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08789B9D-7255-4202-AF62-A4FA0801E2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74E7A0E5-30D5-4B26-A187-35920D492E1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EA86DD4F-F524-4CAA-8426-6B7BF3C5A53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E34E086C-D79A-4E3E-A203-F5936BAC43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981A4-A1CA-42F9-8419-9CE366D26CE5}" type="datetimeFigureOut">
              <a:rPr lang="zh-CN" altLang="en-US" smtClean="0"/>
              <a:t>2019/10/20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CC045D05-BAE5-466C-9520-6E65C203F9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18BA32A8-5F66-4983-BC49-D2B115922A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11B4F-4530-4FC0-85ED-F55D35B9E90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8374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C5AED4C-B9F8-4910-8521-9ED6B4B05C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6428EFCF-ADD1-48CB-9B85-D00E22E9EA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981A4-A1CA-42F9-8419-9CE366D26CE5}" type="datetimeFigureOut">
              <a:rPr lang="zh-CN" altLang="en-US" smtClean="0"/>
              <a:t>2019/10/20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2D0F7493-58D5-40DE-9F27-FC70B6F837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BC30743B-7490-4011-9243-611FB4C6F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11B4F-4530-4FC0-85ED-F55D35B9E90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74563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C902E34C-7B64-4637-BF68-7D4DCA3568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981A4-A1CA-42F9-8419-9CE366D26CE5}" type="datetimeFigureOut">
              <a:rPr lang="zh-CN" altLang="en-US" smtClean="0"/>
              <a:t>2019/10/20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06638837-3792-49D4-93E0-6C1C33ED7F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A4DAF63C-65BA-4F55-82A8-76EB5C692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11B4F-4530-4FC0-85ED-F55D35B9E90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10449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EDE9325-B7AD-45CC-8EE8-B97F3A6185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AC06C31-69A5-407A-9950-0F29440D78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E5D80DDD-5469-4217-A4C0-B50F23678F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9A64E5B-71FF-4150-B633-F59ECBF538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981A4-A1CA-42F9-8419-9CE366D26CE5}" type="datetimeFigureOut">
              <a:rPr lang="zh-CN" altLang="en-US" smtClean="0"/>
              <a:t>2019/10/20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F552A547-6870-4FDB-B923-63B6B102F2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E9D8AEA5-691C-497D-990E-28B5B02666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11B4F-4530-4FC0-85ED-F55D35B9E90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7074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C11F465-A391-452A-8545-5AC6B7C054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446EF980-CBA9-44AE-8D08-ED6B658804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049AAA35-E06F-459E-A90B-40E2513027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194F73EB-B160-4C1D-A2D3-1BE253980C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981A4-A1CA-42F9-8419-9CE366D26CE5}" type="datetimeFigureOut">
              <a:rPr lang="zh-CN" altLang="en-US" smtClean="0"/>
              <a:t>2019/10/20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56675B35-23CD-4EB9-9221-2DD296EB0C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78096BD-771A-4B92-9834-AE49CEDA46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11B4F-4530-4FC0-85ED-F55D35B9E90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28747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4FF36DF5-9DD7-47D0-8D19-3297BB596D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776F8B4-3943-4F00-B17D-39C413892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8F7D908-AED9-4BFE-BD4F-B81D050C72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3981A4-A1CA-42F9-8419-9CE366D26CE5}" type="datetimeFigureOut">
              <a:rPr lang="zh-CN" altLang="en-US" smtClean="0"/>
              <a:t>2019/10/20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DD31205-44AE-49B4-86F1-428F897DEF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11D207B-3F12-410C-8F01-350B564A3B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711B4F-4530-4FC0-85ED-F55D35B9E90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6045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3B4BAA2-CBE3-40A0-951D-B4BF2188C3C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>
                <a:solidFill>
                  <a:schemeClr val="bg1"/>
                </a:solidFill>
              </a:rPr>
              <a:t> 面向对象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13BFC809-B582-4893-A0CE-DB59324A4F8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92461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009243E-D38B-4D36-9186-3ECF2EABC8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29938"/>
            <a:ext cx="10515600" cy="6344239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#</a:t>
            </a:r>
            <a:r>
              <a:rPr lang="zh-CN" altLang="en-US" dirty="0">
                <a:solidFill>
                  <a:schemeClr val="bg1"/>
                </a:solidFill>
              </a:rPr>
              <a:t>类定义 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class People: </a:t>
            </a:r>
          </a:p>
          <a:p>
            <a:pPr marL="457200" lvl="1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#</a:t>
            </a:r>
            <a:r>
              <a:rPr lang="zh-CN" altLang="en-US" dirty="0">
                <a:solidFill>
                  <a:schemeClr val="bg1"/>
                </a:solidFill>
              </a:rPr>
              <a:t>定义基本属性 </a:t>
            </a:r>
          </a:p>
          <a:p>
            <a:pPr marL="457200" lvl="1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name = '' age = 0 </a:t>
            </a:r>
          </a:p>
          <a:p>
            <a:pPr marL="457200" lvl="1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#</a:t>
            </a:r>
            <a:r>
              <a:rPr lang="zh-CN" altLang="en-US" dirty="0">
                <a:solidFill>
                  <a:schemeClr val="bg1"/>
                </a:solidFill>
              </a:rPr>
              <a:t>定义私有属性</a:t>
            </a:r>
            <a:r>
              <a:rPr lang="en-US" altLang="zh-CN" dirty="0">
                <a:solidFill>
                  <a:schemeClr val="bg1"/>
                </a:solidFill>
              </a:rPr>
              <a:t>,</a:t>
            </a:r>
            <a:r>
              <a:rPr lang="zh-CN" altLang="en-US" dirty="0">
                <a:solidFill>
                  <a:schemeClr val="bg1"/>
                </a:solidFill>
              </a:rPr>
              <a:t>私有属性在类外部无法直接进行访问 </a:t>
            </a:r>
          </a:p>
          <a:p>
            <a:pPr marL="457200" lvl="1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__weight = 0</a:t>
            </a:r>
          </a:p>
          <a:p>
            <a:pPr marL="457200" lvl="1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#</a:t>
            </a:r>
            <a:r>
              <a:rPr lang="zh-CN" altLang="en-US" dirty="0">
                <a:solidFill>
                  <a:schemeClr val="bg1"/>
                </a:solidFill>
              </a:rPr>
              <a:t>定义构造方法 </a:t>
            </a:r>
          </a:p>
          <a:p>
            <a:pPr marL="457200" lvl="1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def __</a:t>
            </a:r>
            <a:r>
              <a:rPr lang="en-US" altLang="zh-CN" dirty="0" err="1">
                <a:solidFill>
                  <a:schemeClr val="bg1"/>
                </a:solidFill>
              </a:rPr>
              <a:t>init</a:t>
            </a:r>
            <a:r>
              <a:rPr lang="en-US" altLang="zh-CN" dirty="0">
                <a:solidFill>
                  <a:schemeClr val="bg1"/>
                </a:solidFill>
              </a:rPr>
              <a:t>__(</a:t>
            </a:r>
            <a:r>
              <a:rPr lang="en-US" altLang="zh-CN" dirty="0" err="1">
                <a:solidFill>
                  <a:schemeClr val="bg1"/>
                </a:solidFill>
              </a:rPr>
              <a:t>self,n,a,w</a:t>
            </a:r>
            <a:r>
              <a:rPr lang="en-US" altLang="zh-CN" dirty="0">
                <a:solidFill>
                  <a:schemeClr val="bg1"/>
                </a:solidFill>
              </a:rPr>
              <a:t>): </a:t>
            </a:r>
          </a:p>
          <a:p>
            <a:pPr marL="914400" lvl="2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self.name = n </a:t>
            </a:r>
          </a:p>
          <a:p>
            <a:pPr marL="914400" lvl="2" indent="0">
              <a:buNone/>
            </a:pPr>
            <a:r>
              <a:rPr lang="en-US" altLang="zh-CN" dirty="0" err="1">
                <a:solidFill>
                  <a:schemeClr val="bg1"/>
                </a:solidFill>
              </a:rPr>
              <a:t>self.age</a:t>
            </a:r>
            <a:r>
              <a:rPr lang="en-US" altLang="zh-CN" dirty="0">
                <a:solidFill>
                  <a:schemeClr val="bg1"/>
                </a:solidFill>
              </a:rPr>
              <a:t> = a </a:t>
            </a:r>
          </a:p>
          <a:p>
            <a:pPr marL="914400" lvl="2" indent="0">
              <a:buNone/>
            </a:pPr>
            <a:r>
              <a:rPr lang="en-US" altLang="zh-CN" dirty="0" err="1">
                <a:solidFill>
                  <a:schemeClr val="bg1"/>
                </a:solidFill>
              </a:rPr>
              <a:t>self.__weight</a:t>
            </a:r>
            <a:r>
              <a:rPr lang="en-US" altLang="zh-CN" dirty="0">
                <a:solidFill>
                  <a:schemeClr val="bg1"/>
                </a:solidFill>
              </a:rPr>
              <a:t> = w </a:t>
            </a:r>
          </a:p>
          <a:p>
            <a:pPr marL="457200" lvl="1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def speak(self):</a:t>
            </a:r>
          </a:p>
          <a:p>
            <a:pPr marL="914400" lvl="2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print("%s </a:t>
            </a:r>
            <a:r>
              <a:rPr lang="zh-CN" altLang="en-US" dirty="0">
                <a:solidFill>
                  <a:schemeClr val="bg1"/>
                </a:solidFill>
              </a:rPr>
              <a:t>说</a:t>
            </a:r>
            <a:r>
              <a:rPr lang="en-US" altLang="zh-CN" dirty="0">
                <a:solidFill>
                  <a:schemeClr val="bg1"/>
                </a:solidFill>
              </a:rPr>
              <a:t>: </a:t>
            </a:r>
            <a:r>
              <a:rPr lang="zh-CN" altLang="en-US" dirty="0">
                <a:solidFill>
                  <a:schemeClr val="bg1"/>
                </a:solidFill>
              </a:rPr>
              <a:t>我 </a:t>
            </a:r>
            <a:r>
              <a:rPr lang="en-US" altLang="zh-CN" dirty="0">
                <a:solidFill>
                  <a:schemeClr val="bg1"/>
                </a:solidFill>
              </a:rPr>
              <a:t>%d </a:t>
            </a:r>
            <a:r>
              <a:rPr lang="zh-CN" altLang="en-US" dirty="0">
                <a:solidFill>
                  <a:schemeClr val="bg1"/>
                </a:solidFill>
              </a:rPr>
              <a:t>岁。</a:t>
            </a:r>
            <a:r>
              <a:rPr lang="en-US" altLang="zh-CN" dirty="0">
                <a:solidFill>
                  <a:schemeClr val="bg1"/>
                </a:solidFill>
              </a:rPr>
              <a:t>" %(</a:t>
            </a:r>
            <a:r>
              <a:rPr lang="en-US" altLang="zh-CN" dirty="0" err="1">
                <a:solidFill>
                  <a:schemeClr val="bg1"/>
                </a:solidFill>
              </a:rPr>
              <a:t>self.name,self.age</a:t>
            </a:r>
            <a:r>
              <a:rPr lang="en-US" altLang="zh-CN" dirty="0">
                <a:solidFill>
                  <a:schemeClr val="bg1"/>
                </a:solidFill>
              </a:rPr>
              <a:t>))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#</a:t>
            </a:r>
            <a:r>
              <a:rPr lang="zh-CN" altLang="en-US" dirty="0">
                <a:solidFill>
                  <a:schemeClr val="bg1"/>
                </a:solidFill>
              </a:rPr>
              <a:t>单继承示例 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class Student(People): </a:t>
            </a:r>
          </a:p>
          <a:p>
            <a:pPr marL="457200" lvl="1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grade = '' </a:t>
            </a:r>
          </a:p>
          <a:p>
            <a:pPr marL="457200" lvl="1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def __</a:t>
            </a:r>
            <a:r>
              <a:rPr lang="en-US" altLang="zh-CN" dirty="0" err="1">
                <a:solidFill>
                  <a:schemeClr val="bg1"/>
                </a:solidFill>
              </a:rPr>
              <a:t>init</a:t>
            </a:r>
            <a:r>
              <a:rPr lang="en-US" altLang="zh-CN" dirty="0">
                <a:solidFill>
                  <a:schemeClr val="bg1"/>
                </a:solidFill>
              </a:rPr>
              <a:t>__(</a:t>
            </a:r>
            <a:r>
              <a:rPr lang="en-US" altLang="zh-CN" dirty="0" err="1">
                <a:solidFill>
                  <a:schemeClr val="bg1"/>
                </a:solidFill>
              </a:rPr>
              <a:t>self,n,a,w,g</a:t>
            </a:r>
            <a:r>
              <a:rPr lang="en-US" altLang="zh-CN" dirty="0">
                <a:solidFill>
                  <a:schemeClr val="bg1"/>
                </a:solidFill>
              </a:rPr>
              <a:t>):</a:t>
            </a:r>
          </a:p>
          <a:p>
            <a:pPr marL="914400" lvl="2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#</a:t>
            </a:r>
            <a:r>
              <a:rPr lang="zh-CN" altLang="en-US" dirty="0">
                <a:solidFill>
                  <a:schemeClr val="bg1"/>
                </a:solidFill>
              </a:rPr>
              <a:t>调用父类的构造函数 </a:t>
            </a:r>
          </a:p>
          <a:p>
            <a:pPr marL="914400" lvl="2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People.__</a:t>
            </a:r>
            <a:r>
              <a:rPr lang="en-US" altLang="zh-CN" dirty="0" err="1">
                <a:solidFill>
                  <a:schemeClr val="bg1"/>
                </a:solidFill>
              </a:rPr>
              <a:t>init</a:t>
            </a:r>
            <a:r>
              <a:rPr lang="en-US" altLang="zh-CN" dirty="0">
                <a:solidFill>
                  <a:schemeClr val="bg1"/>
                </a:solidFill>
              </a:rPr>
              <a:t>__(</a:t>
            </a:r>
            <a:r>
              <a:rPr lang="en-US" altLang="zh-CN" dirty="0" err="1">
                <a:solidFill>
                  <a:schemeClr val="bg1"/>
                </a:solidFill>
              </a:rPr>
              <a:t>self,n,a,w</a:t>
            </a:r>
            <a:r>
              <a:rPr lang="en-US" altLang="zh-CN" dirty="0">
                <a:solidFill>
                  <a:schemeClr val="bg1"/>
                </a:solidFill>
              </a:rPr>
              <a:t>) </a:t>
            </a:r>
          </a:p>
          <a:p>
            <a:pPr marL="914400" lvl="2" indent="0">
              <a:buNone/>
            </a:pPr>
            <a:r>
              <a:rPr lang="en-US" altLang="zh-CN" dirty="0" err="1">
                <a:solidFill>
                  <a:schemeClr val="bg1"/>
                </a:solidFill>
              </a:rPr>
              <a:t>self.grade</a:t>
            </a:r>
            <a:r>
              <a:rPr lang="en-US" altLang="zh-CN" dirty="0">
                <a:solidFill>
                  <a:schemeClr val="bg1"/>
                </a:solidFill>
              </a:rPr>
              <a:t> = g </a:t>
            </a:r>
          </a:p>
          <a:p>
            <a:pPr marL="457200" lvl="1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#</a:t>
            </a:r>
            <a:r>
              <a:rPr lang="zh-CN" altLang="en-US" dirty="0">
                <a:solidFill>
                  <a:schemeClr val="bg1"/>
                </a:solidFill>
              </a:rPr>
              <a:t>重写父类的方法 </a:t>
            </a:r>
          </a:p>
          <a:p>
            <a:pPr marL="457200" lvl="1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def speak(self):</a:t>
            </a:r>
          </a:p>
          <a:p>
            <a:pPr marL="914400" lvl="2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print("%s </a:t>
            </a:r>
            <a:r>
              <a:rPr lang="zh-CN" altLang="en-US" dirty="0">
                <a:solidFill>
                  <a:schemeClr val="bg1"/>
                </a:solidFill>
              </a:rPr>
              <a:t>说</a:t>
            </a:r>
            <a:r>
              <a:rPr lang="en-US" altLang="zh-CN" dirty="0">
                <a:solidFill>
                  <a:schemeClr val="bg1"/>
                </a:solidFill>
              </a:rPr>
              <a:t>: </a:t>
            </a:r>
            <a:r>
              <a:rPr lang="zh-CN" altLang="en-US" dirty="0">
                <a:solidFill>
                  <a:schemeClr val="bg1"/>
                </a:solidFill>
              </a:rPr>
              <a:t>我 </a:t>
            </a:r>
            <a:r>
              <a:rPr lang="en-US" altLang="zh-CN" dirty="0">
                <a:solidFill>
                  <a:schemeClr val="bg1"/>
                </a:solidFill>
              </a:rPr>
              <a:t>%d </a:t>
            </a:r>
            <a:r>
              <a:rPr lang="zh-CN" altLang="en-US" dirty="0">
                <a:solidFill>
                  <a:schemeClr val="bg1"/>
                </a:solidFill>
              </a:rPr>
              <a:t>岁了，我在读 </a:t>
            </a:r>
            <a:r>
              <a:rPr lang="en-US" altLang="zh-CN" dirty="0">
                <a:solidFill>
                  <a:schemeClr val="bg1"/>
                </a:solidFill>
              </a:rPr>
              <a:t>%d </a:t>
            </a:r>
            <a:r>
              <a:rPr lang="zh-CN" altLang="en-US" dirty="0">
                <a:solidFill>
                  <a:schemeClr val="bg1"/>
                </a:solidFill>
              </a:rPr>
              <a:t>年级</a:t>
            </a:r>
            <a:r>
              <a:rPr lang="en-US" altLang="zh-CN" dirty="0">
                <a:solidFill>
                  <a:schemeClr val="bg1"/>
                </a:solidFill>
              </a:rPr>
              <a:t>"%(</a:t>
            </a:r>
            <a:r>
              <a:rPr lang="en-US" altLang="zh-CN" dirty="0" err="1">
                <a:solidFill>
                  <a:schemeClr val="bg1"/>
                </a:solidFill>
              </a:rPr>
              <a:t>self.name,self.age,self.grade</a:t>
            </a:r>
            <a:r>
              <a:rPr lang="en-US" altLang="zh-CN" dirty="0">
                <a:solidFill>
                  <a:schemeClr val="bg1"/>
                </a:solidFill>
              </a:rPr>
              <a:t>))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s = Student('ken',11,66,4) </a:t>
            </a:r>
          </a:p>
          <a:p>
            <a:pPr marL="0" indent="0">
              <a:buNone/>
            </a:pPr>
            <a:r>
              <a:rPr lang="en-US" altLang="zh-CN" dirty="0" err="1">
                <a:solidFill>
                  <a:schemeClr val="bg1"/>
                </a:solidFill>
              </a:rPr>
              <a:t>s.speak</a:t>
            </a:r>
            <a:r>
              <a:rPr lang="en-US" altLang="zh-CN" dirty="0">
                <a:solidFill>
                  <a:schemeClr val="bg1"/>
                </a:solidFill>
              </a:rPr>
              <a:t>()</a:t>
            </a:r>
          </a:p>
        </p:txBody>
      </p:sp>
    </p:spTree>
    <p:extLst>
      <p:ext uri="{BB962C8B-B14F-4D97-AF65-F5344CB8AC3E}">
        <p14:creationId xmlns:p14="http://schemas.microsoft.com/office/powerpoint/2010/main" val="36175022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4552F0A-0A6A-4561-AB64-974A25771A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b="1" dirty="0">
                <a:solidFill>
                  <a:schemeClr val="bg1"/>
                </a:solidFill>
              </a:rPr>
              <a:t>多重继承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BC9E884-56C5-4D38-913B-DFCEA36E30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16198"/>
            <a:ext cx="10750485" cy="4351338"/>
          </a:xfrm>
        </p:spPr>
        <p:txBody>
          <a:bodyPr>
            <a:norm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Python</a:t>
            </a:r>
            <a:r>
              <a:rPr lang="zh-CN" altLang="en-US" dirty="0">
                <a:solidFill>
                  <a:schemeClr val="bg1"/>
                </a:solidFill>
              </a:rPr>
              <a:t>同样有限的支持多重继承形式。多重继承的类定义形如下例</a:t>
            </a:r>
            <a:r>
              <a:rPr lang="en-US" altLang="zh-CN" dirty="0">
                <a:solidFill>
                  <a:schemeClr val="bg1"/>
                </a:solidFill>
              </a:rPr>
              <a:t>:</a:t>
            </a:r>
          </a:p>
          <a:p>
            <a:pPr marL="457200" lvl="1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class </a:t>
            </a:r>
            <a:r>
              <a:rPr lang="en-US" altLang="zh-CN" dirty="0" err="1">
                <a:solidFill>
                  <a:schemeClr val="bg1"/>
                </a:solidFill>
              </a:rPr>
              <a:t>DerivedClassName</a:t>
            </a:r>
            <a:r>
              <a:rPr lang="en-US" altLang="zh-CN" dirty="0">
                <a:solidFill>
                  <a:schemeClr val="bg1"/>
                </a:solidFill>
              </a:rPr>
              <a:t>(Base1, Base2, Base3):</a:t>
            </a:r>
          </a:p>
          <a:p>
            <a:pPr marL="457200" lvl="1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    &lt;statement-1&gt;</a:t>
            </a:r>
          </a:p>
          <a:p>
            <a:pPr marL="457200" lvl="1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    .</a:t>
            </a:r>
          </a:p>
          <a:p>
            <a:pPr marL="457200" lvl="1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    .</a:t>
            </a:r>
          </a:p>
          <a:p>
            <a:pPr marL="457200" lvl="1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    .</a:t>
            </a:r>
          </a:p>
          <a:p>
            <a:pPr marL="457200" lvl="1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    &lt;statement-N&gt;</a:t>
            </a:r>
          </a:p>
          <a:p>
            <a:r>
              <a:rPr lang="zh-CN" altLang="zh-CN" dirty="0">
                <a:solidFill>
                  <a:schemeClr val="bg1"/>
                </a:solidFill>
              </a:rPr>
              <a:t>需要注意圆括号中父类的顺序，若是父类中有相同的方法名，而在子类使用时未指定，</a:t>
            </a:r>
            <a:r>
              <a:rPr lang="en-US" altLang="zh-CN" dirty="0">
                <a:solidFill>
                  <a:schemeClr val="bg1"/>
                </a:solidFill>
              </a:rPr>
              <a:t>python</a:t>
            </a:r>
            <a:r>
              <a:rPr lang="zh-CN" altLang="zh-CN" dirty="0">
                <a:solidFill>
                  <a:schemeClr val="bg1"/>
                </a:solidFill>
              </a:rPr>
              <a:t>从左至右搜索 即方法在子类中未找到时，从左到右查找父类中是否包含方法。</a:t>
            </a:r>
            <a:endParaRPr lang="en-US" altLang="zh-CN" dirty="0">
              <a:solidFill>
                <a:schemeClr val="bg1"/>
              </a:solidFill>
            </a:endParaRPr>
          </a:p>
          <a:p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08305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0B71370-7200-4183-96E0-468C7FBA33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>
                <a:solidFill>
                  <a:schemeClr val="bg1"/>
                </a:solidFill>
              </a:rPr>
              <a:t>方法重载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E28A086-A577-4675-9C2A-480C4B2979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zh-CN" altLang="zh-CN" dirty="0">
                <a:solidFill>
                  <a:schemeClr val="bg1"/>
                </a:solidFill>
              </a:rPr>
              <a:t>如果你的父类方法的功能不能满足你的需求，你可以在子类重写你的父类的方法，实例如下：</a:t>
            </a:r>
            <a:endParaRPr lang="en-US" altLang="zh-CN" dirty="0">
              <a:solidFill>
                <a:schemeClr val="bg1"/>
              </a:solidFill>
            </a:endParaRPr>
          </a:p>
          <a:p>
            <a:pPr marL="457200" lvl="1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class Parent: # </a:t>
            </a:r>
            <a:r>
              <a:rPr lang="zh-CN" altLang="en-US" dirty="0">
                <a:solidFill>
                  <a:schemeClr val="bg1"/>
                </a:solidFill>
              </a:rPr>
              <a:t>定义父类 </a:t>
            </a:r>
          </a:p>
          <a:p>
            <a:pPr marL="914400" lvl="2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def </a:t>
            </a:r>
            <a:r>
              <a:rPr lang="en-US" altLang="zh-CN" dirty="0" err="1">
                <a:solidFill>
                  <a:schemeClr val="bg1"/>
                </a:solidFill>
              </a:rPr>
              <a:t>myMethod</a:t>
            </a:r>
            <a:r>
              <a:rPr lang="en-US" altLang="zh-CN" dirty="0">
                <a:solidFill>
                  <a:schemeClr val="bg1"/>
                </a:solidFill>
              </a:rPr>
              <a:t>(self): </a:t>
            </a:r>
          </a:p>
          <a:p>
            <a:pPr marL="1371600" lvl="3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print ('</a:t>
            </a:r>
            <a:r>
              <a:rPr lang="zh-CN" altLang="en-US" dirty="0">
                <a:solidFill>
                  <a:schemeClr val="bg1"/>
                </a:solidFill>
              </a:rPr>
              <a:t>调用父类方法</a:t>
            </a:r>
            <a:r>
              <a:rPr lang="en-US" altLang="zh-CN" dirty="0">
                <a:solidFill>
                  <a:schemeClr val="bg1"/>
                </a:solidFill>
              </a:rPr>
              <a:t>') </a:t>
            </a:r>
          </a:p>
          <a:p>
            <a:pPr marL="457200" lvl="1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class Child(Parent): # </a:t>
            </a:r>
            <a:r>
              <a:rPr lang="zh-CN" altLang="en-US" dirty="0">
                <a:solidFill>
                  <a:schemeClr val="bg1"/>
                </a:solidFill>
              </a:rPr>
              <a:t>定义子类 </a:t>
            </a:r>
          </a:p>
          <a:p>
            <a:pPr marL="914400" lvl="2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def </a:t>
            </a:r>
            <a:r>
              <a:rPr lang="en-US" altLang="zh-CN" dirty="0" err="1">
                <a:solidFill>
                  <a:schemeClr val="bg1"/>
                </a:solidFill>
              </a:rPr>
              <a:t>myMethod</a:t>
            </a:r>
            <a:r>
              <a:rPr lang="en-US" altLang="zh-CN" dirty="0">
                <a:solidFill>
                  <a:schemeClr val="bg1"/>
                </a:solidFill>
              </a:rPr>
              <a:t>(self): </a:t>
            </a:r>
          </a:p>
          <a:p>
            <a:pPr marL="1371600" lvl="3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print ('</a:t>
            </a:r>
            <a:r>
              <a:rPr lang="zh-CN" altLang="en-US" dirty="0">
                <a:solidFill>
                  <a:schemeClr val="bg1"/>
                </a:solidFill>
              </a:rPr>
              <a:t>调用子类方法</a:t>
            </a:r>
            <a:r>
              <a:rPr lang="en-US" altLang="zh-CN" dirty="0">
                <a:solidFill>
                  <a:schemeClr val="bg1"/>
                </a:solidFill>
              </a:rPr>
              <a:t>') </a:t>
            </a:r>
          </a:p>
          <a:p>
            <a:pPr marL="457200" lvl="1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c = Child() # </a:t>
            </a:r>
            <a:r>
              <a:rPr lang="zh-CN" altLang="en-US" dirty="0">
                <a:solidFill>
                  <a:schemeClr val="bg1"/>
                </a:solidFill>
              </a:rPr>
              <a:t>子类实例 </a:t>
            </a:r>
          </a:p>
          <a:p>
            <a:pPr marL="457200" lvl="1" indent="0">
              <a:buNone/>
            </a:pPr>
            <a:r>
              <a:rPr lang="en-US" altLang="zh-CN" dirty="0" err="1">
                <a:solidFill>
                  <a:schemeClr val="bg1"/>
                </a:solidFill>
              </a:rPr>
              <a:t>c.myMethod</a:t>
            </a:r>
            <a:r>
              <a:rPr lang="en-US" altLang="zh-CN" dirty="0">
                <a:solidFill>
                  <a:schemeClr val="bg1"/>
                </a:solidFill>
              </a:rPr>
              <a:t>() # </a:t>
            </a:r>
            <a:r>
              <a:rPr lang="zh-CN" altLang="en-US" dirty="0">
                <a:solidFill>
                  <a:schemeClr val="bg1"/>
                </a:solidFill>
              </a:rPr>
              <a:t>子类调用重写方法 </a:t>
            </a:r>
          </a:p>
          <a:p>
            <a:pPr marL="457200" lvl="1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super(</a:t>
            </a:r>
            <a:r>
              <a:rPr lang="en-US" altLang="zh-CN" dirty="0" err="1">
                <a:solidFill>
                  <a:schemeClr val="bg1"/>
                </a:solidFill>
              </a:rPr>
              <a:t>Child,c</a:t>
            </a:r>
            <a:r>
              <a:rPr lang="en-US" altLang="zh-CN" dirty="0">
                <a:solidFill>
                  <a:schemeClr val="bg1"/>
                </a:solidFill>
              </a:rPr>
              <a:t>).</a:t>
            </a:r>
            <a:r>
              <a:rPr lang="en-US" altLang="zh-CN" dirty="0" err="1">
                <a:solidFill>
                  <a:schemeClr val="bg1"/>
                </a:solidFill>
              </a:rPr>
              <a:t>myMethod</a:t>
            </a:r>
            <a:r>
              <a:rPr lang="en-US" altLang="zh-CN" dirty="0">
                <a:solidFill>
                  <a:schemeClr val="bg1"/>
                </a:solidFill>
              </a:rPr>
              <a:t>() #</a:t>
            </a:r>
            <a:r>
              <a:rPr lang="zh-CN" altLang="en-US" dirty="0">
                <a:solidFill>
                  <a:schemeClr val="bg1"/>
                </a:solidFill>
              </a:rPr>
              <a:t>用子类对象调用父类已被覆盖的方法</a:t>
            </a:r>
          </a:p>
          <a:p>
            <a:r>
              <a:rPr lang="en-US" altLang="zh-CN" dirty="0">
                <a:solidFill>
                  <a:schemeClr val="bg1"/>
                </a:solidFill>
              </a:rPr>
              <a:t>super() </a:t>
            </a:r>
            <a:r>
              <a:rPr lang="zh-CN" altLang="en-US" dirty="0">
                <a:solidFill>
                  <a:schemeClr val="bg1"/>
                </a:solidFill>
              </a:rPr>
              <a:t>函数是用于调用父类</a:t>
            </a:r>
            <a:r>
              <a:rPr lang="en-US" altLang="zh-CN" dirty="0">
                <a:solidFill>
                  <a:schemeClr val="bg1"/>
                </a:solidFill>
              </a:rPr>
              <a:t>(</a:t>
            </a:r>
            <a:r>
              <a:rPr lang="zh-CN" altLang="en-US" dirty="0">
                <a:solidFill>
                  <a:schemeClr val="bg1"/>
                </a:solidFill>
              </a:rPr>
              <a:t>超类</a:t>
            </a:r>
            <a:r>
              <a:rPr lang="en-US" altLang="zh-CN" dirty="0">
                <a:solidFill>
                  <a:schemeClr val="bg1"/>
                </a:solidFill>
              </a:rPr>
              <a:t>)</a:t>
            </a:r>
            <a:r>
              <a:rPr lang="zh-CN" altLang="en-US" dirty="0">
                <a:solidFill>
                  <a:schemeClr val="bg1"/>
                </a:solidFill>
              </a:rPr>
              <a:t>的一个方法。</a:t>
            </a:r>
          </a:p>
          <a:p>
            <a:r>
              <a:rPr lang="zh-CN" altLang="en-US" dirty="0">
                <a:solidFill>
                  <a:schemeClr val="bg1"/>
                </a:solidFill>
              </a:rPr>
              <a:t>执行以上程序输出结果为：</a:t>
            </a:r>
          </a:p>
          <a:p>
            <a:pPr marL="457200" lvl="1" indent="0">
              <a:buNone/>
            </a:pPr>
            <a:r>
              <a:rPr lang="zh-CN" altLang="en-US" dirty="0">
                <a:solidFill>
                  <a:schemeClr val="bg1"/>
                </a:solidFill>
              </a:rPr>
              <a:t>调用子类方法</a:t>
            </a:r>
          </a:p>
          <a:p>
            <a:pPr marL="457200" lvl="1" indent="0">
              <a:buNone/>
            </a:pPr>
            <a:r>
              <a:rPr lang="zh-CN" altLang="en-US" dirty="0">
                <a:solidFill>
                  <a:schemeClr val="bg1"/>
                </a:solidFill>
              </a:rPr>
              <a:t>调用父类方法</a:t>
            </a:r>
          </a:p>
          <a:p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18176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31192C7-DE0D-49E2-920E-59A901C758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>
                <a:solidFill>
                  <a:schemeClr val="bg1"/>
                </a:solidFill>
              </a:rPr>
              <a:t>类的私有属性</a:t>
            </a:r>
            <a:r>
              <a:rPr lang="zh-CN" altLang="en-US" dirty="0">
                <a:solidFill>
                  <a:schemeClr val="bg1"/>
                </a:solidFill>
              </a:rPr>
              <a:t>和方法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E3B00A5-4740-4E12-A685-2FA6C3CC84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1" dirty="0">
                <a:solidFill>
                  <a:schemeClr val="bg1"/>
                </a:solidFill>
              </a:rPr>
              <a:t>__</a:t>
            </a:r>
            <a:r>
              <a:rPr lang="en-US" altLang="zh-CN" b="1" dirty="0" err="1">
                <a:solidFill>
                  <a:schemeClr val="bg1"/>
                </a:solidFill>
              </a:rPr>
              <a:t>private_attrs_method</a:t>
            </a:r>
            <a:r>
              <a:rPr lang="en-US" altLang="zh-CN" b="1" dirty="0">
                <a:solidFill>
                  <a:schemeClr val="bg1"/>
                </a:solidFill>
              </a:rPr>
              <a:t> </a:t>
            </a:r>
            <a:r>
              <a:rPr lang="zh-CN" altLang="zh-CN" dirty="0">
                <a:solidFill>
                  <a:schemeClr val="bg1"/>
                </a:solidFill>
              </a:rPr>
              <a:t>：两个下划线开头，声明该属性</a:t>
            </a:r>
            <a:r>
              <a:rPr lang="zh-CN" altLang="en-US" dirty="0">
                <a:solidFill>
                  <a:schemeClr val="bg1"/>
                </a:solidFill>
              </a:rPr>
              <a:t>或方法</a:t>
            </a:r>
            <a:r>
              <a:rPr lang="zh-CN" altLang="zh-CN" dirty="0">
                <a:solidFill>
                  <a:schemeClr val="bg1"/>
                </a:solidFill>
              </a:rPr>
              <a:t>为私有，不能在类的外部被使用或直接访问。在类内部的方法中使用时 </a:t>
            </a:r>
            <a:r>
              <a:rPr lang="en-US" altLang="zh-CN" b="1" dirty="0">
                <a:solidFill>
                  <a:schemeClr val="bg1"/>
                </a:solidFill>
              </a:rPr>
              <a:t>self.__</a:t>
            </a:r>
            <a:r>
              <a:rPr lang="en-US" altLang="zh-CN" b="1" dirty="0" err="1">
                <a:solidFill>
                  <a:schemeClr val="bg1"/>
                </a:solidFill>
              </a:rPr>
              <a:t>private_attrs_method</a:t>
            </a:r>
            <a:r>
              <a:rPr lang="en-US" altLang="zh-CN" b="1" dirty="0">
                <a:solidFill>
                  <a:schemeClr val="bg1"/>
                </a:solidFill>
              </a:rPr>
              <a:t> </a:t>
            </a:r>
            <a:r>
              <a:rPr lang="zh-CN" altLang="zh-CN" dirty="0">
                <a:solidFill>
                  <a:schemeClr val="bg1"/>
                </a:solidFill>
              </a:rPr>
              <a:t>。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41238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A11E113-B96F-41AA-9A65-6EEE40FACC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>
                <a:solidFill>
                  <a:schemeClr val="bg1"/>
                </a:solidFill>
              </a:rPr>
              <a:t>类的专有方法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9DED166-2963-4970-8BE7-60047EF0A7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45996"/>
            <a:ext cx="10515600" cy="4630967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en-US" altLang="zh-CN" b="1" dirty="0">
                <a:solidFill>
                  <a:schemeClr val="bg1"/>
                </a:solidFill>
              </a:rPr>
              <a:t>__</a:t>
            </a:r>
            <a:r>
              <a:rPr lang="en-US" altLang="zh-CN" b="1" dirty="0" err="1">
                <a:solidFill>
                  <a:schemeClr val="bg1"/>
                </a:solidFill>
              </a:rPr>
              <a:t>init</a:t>
            </a:r>
            <a:r>
              <a:rPr lang="en-US" altLang="zh-CN" b="1" dirty="0">
                <a:solidFill>
                  <a:schemeClr val="bg1"/>
                </a:solidFill>
              </a:rPr>
              <a:t>__ :</a:t>
            </a:r>
            <a:r>
              <a:rPr lang="en-US" altLang="zh-CN" dirty="0">
                <a:solidFill>
                  <a:schemeClr val="bg1"/>
                </a:solidFill>
              </a:rPr>
              <a:t> </a:t>
            </a:r>
            <a:r>
              <a:rPr lang="zh-CN" altLang="zh-CN" dirty="0">
                <a:solidFill>
                  <a:schemeClr val="bg1"/>
                </a:solidFill>
              </a:rPr>
              <a:t>构造函数，在生成对象时调用</a:t>
            </a:r>
          </a:p>
          <a:p>
            <a:pPr lvl="0"/>
            <a:r>
              <a:rPr lang="en-US" altLang="zh-CN" b="1" dirty="0">
                <a:solidFill>
                  <a:schemeClr val="bg1"/>
                </a:solidFill>
              </a:rPr>
              <a:t>__del__ :</a:t>
            </a:r>
            <a:r>
              <a:rPr lang="en-US" altLang="zh-CN" dirty="0">
                <a:solidFill>
                  <a:schemeClr val="bg1"/>
                </a:solidFill>
              </a:rPr>
              <a:t> </a:t>
            </a:r>
            <a:r>
              <a:rPr lang="zh-CN" altLang="zh-CN" dirty="0">
                <a:solidFill>
                  <a:schemeClr val="bg1"/>
                </a:solidFill>
              </a:rPr>
              <a:t>析构函数，释放对象时使用</a:t>
            </a:r>
          </a:p>
          <a:p>
            <a:pPr lvl="0"/>
            <a:r>
              <a:rPr lang="en-US" altLang="zh-CN" b="1" dirty="0">
                <a:solidFill>
                  <a:schemeClr val="bg1"/>
                </a:solidFill>
              </a:rPr>
              <a:t>__</a:t>
            </a:r>
            <a:r>
              <a:rPr lang="en-US" altLang="zh-CN" b="1" dirty="0" err="1">
                <a:solidFill>
                  <a:schemeClr val="bg1"/>
                </a:solidFill>
              </a:rPr>
              <a:t>repr</a:t>
            </a:r>
            <a:r>
              <a:rPr lang="en-US" altLang="zh-CN" b="1" dirty="0">
                <a:solidFill>
                  <a:schemeClr val="bg1"/>
                </a:solidFill>
              </a:rPr>
              <a:t>__ :</a:t>
            </a:r>
            <a:r>
              <a:rPr lang="en-US" altLang="zh-CN" dirty="0">
                <a:solidFill>
                  <a:schemeClr val="bg1"/>
                </a:solidFill>
              </a:rPr>
              <a:t> </a:t>
            </a:r>
            <a:r>
              <a:rPr lang="zh-CN" altLang="zh-CN" dirty="0">
                <a:solidFill>
                  <a:schemeClr val="bg1"/>
                </a:solidFill>
              </a:rPr>
              <a:t>打印，转换</a:t>
            </a:r>
          </a:p>
          <a:p>
            <a:pPr lvl="0"/>
            <a:r>
              <a:rPr lang="en-US" altLang="zh-CN" b="1" dirty="0">
                <a:solidFill>
                  <a:schemeClr val="bg1"/>
                </a:solidFill>
              </a:rPr>
              <a:t>__</a:t>
            </a:r>
            <a:r>
              <a:rPr lang="en-US" altLang="zh-CN" b="1" dirty="0" err="1">
                <a:solidFill>
                  <a:schemeClr val="bg1"/>
                </a:solidFill>
              </a:rPr>
              <a:t>setitem</a:t>
            </a:r>
            <a:r>
              <a:rPr lang="en-US" altLang="zh-CN" b="1" dirty="0">
                <a:solidFill>
                  <a:schemeClr val="bg1"/>
                </a:solidFill>
              </a:rPr>
              <a:t>__ :</a:t>
            </a:r>
            <a:r>
              <a:rPr lang="en-US" altLang="zh-CN" dirty="0">
                <a:solidFill>
                  <a:schemeClr val="bg1"/>
                </a:solidFill>
              </a:rPr>
              <a:t> </a:t>
            </a:r>
            <a:r>
              <a:rPr lang="zh-CN" altLang="zh-CN" dirty="0">
                <a:solidFill>
                  <a:schemeClr val="bg1"/>
                </a:solidFill>
              </a:rPr>
              <a:t>按照索引赋值</a:t>
            </a:r>
          </a:p>
          <a:p>
            <a:pPr lvl="0"/>
            <a:r>
              <a:rPr lang="en-US" altLang="zh-CN" b="1" dirty="0">
                <a:solidFill>
                  <a:schemeClr val="bg1"/>
                </a:solidFill>
              </a:rPr>
              <a:t>__</a:t>
            </a:r>
            <a:r>
              <a:rPr lang="en-US" altLang="zh-CN" b="1" dirty="0" err="1">
                <a:solidFill>
                  <a:schemeClr val="bg1"/>
                </a:solidFill>
              </a:rPr>
              <a:t>getitem</a:t>
            </a:r>
            <a:r>
              <a:rPr lang="en-US" altLang="zh-CN" b="1" dirty="0">
                <a:solidFill>
                  <a:schemeClr val="bg1"/>
                </a:solidFill>
              </a:rPr>
              <a:t>__:</a:t>
            </a:r>
            <a:r>
              <a:rPr lang="en-US" altLang="zh-CN" dirty="0">
                <a:solidFill>
                  <a:schemeClr val="bg1"/>
                </a:solidFill>
              </a:rPr>
              <a:t> </a:t>
            </a:r>
            <a:r>
              <a:rPr lang="zh-CN" altLang="zh-CN" dirty="0">
                <a:solidFill>
                  <a:schemeClr val="bg1"/>
                </a:solidFill>
              </a:rPr>
              <a:t>按照索引获取值</a:t>
            </a:r>
          </a:p>
          <a:p>
            <a:pPr lvl="0"/>
            <a:r>
              <a:rPr lang="en-US" altLang="zh-CN" b="1" dirty="0">
                <a:solidFill>
                  <a:schemeClr val="bg1"/>
                </a:solidFill>
              </a:rPr>
              <a:t>__</a:t>
            </a:r>
            <a:r>
              <a:rPr lang="en-US" altLang="zh-CN" b="1" dirty="0" err="1">
                <a:solidFill>
                  <a:schemeClr val="bg1"/>
                </a:solidFill>
              </a:rPr>
              <a:t>len</a:t>
            </a:r>
            <a:r>
              <a:rPr lang="en-US" altLang="zh-CN" b="1" dirty="0">
                <a:solidFill>
                  <a:schemeClr val="bg1"/>
                </a:solidFill>
              </a:rPr>
              <a:t>__:</a:t>
            </a:r>
            <a:r>
              <a:rPr lang="en-US" altLang="zh-CN" dirty="0">
                <a:solidFill>
                  <a:schemeClr val="bg1"/>
                </a:solidFill>
              </a:rPr>
              <a:t> </a:t>
            </a:r>
            <a:r>
              <a:rPr lang="zh-CN" altLang="zh-CN" dirty="0">
                <a:solidFill>
                  <a:schemeClr val="bg1"/>
                </a:solidFill>
              </a:rPr>
              <a:t>获得长度</a:t>
            </a:r>
          </a:p>
          <a:p>
            <a:pPr lvl="0"/>
            <a:r>
              <a:rPr lang="en-US" altLang="zh-CN" b="1" dirty="0">
                <a:solidFill>
                  <a:schemeClr val="bg1"/>
                </a:solidFill>
              </a:rPr>
              <a:t>__</a:t>
            </a:r>
            <a:r>
              <a:rPr lang="en-US" altLang="zh-CN" b="1" dirty="0" err="1">
                <a:solidFill>
                  <a:schemeClr val="bg1"/>
                </a:solidFill>
              </a:rPr>
              <a:t>cmp</a:t>
            </a:r>
            <a:r>
              <a:rPr lang="en-US" altLang="zh-CN" b="1" dirty="0">
                <a:solidFill>
                  <a:schemeClr val="bg1"/>
                </a:solidFill>
              </a:rPr>
              <a:t>__:</a:t>
            </a:r>
            <a:r>
              <a:rPr lang="en-US" altLang="zh-CN" dirty="0">
                <a:solidFill>
                  <a:schemeClr val="bg1"/>
                </a:solidFill>
              </a:rPr>
              <a:t> </a:t>
            </a:r>
            <a:r>
              <a:rPr lang="zh-CN" altLang="zh-CN" dirty="0">
                <a:solidFill>
                  <a:schemeClr val="bg1"/>
                </a:solidFill>
              </a:rPr>
              <a:t>比较运算</a:t>
            </a:r>
          </a:p>
          <a:p>
            <a:pPr lvl="0"/>
            <a:r>
              <a:rPr lang="en-US" altLang="zh-CN" b="1" dirty="0">
                <a:solidFill>
                  <a:schemeClr val="bg1"/>
                </a:solidFill>
              </a:rPr>
              <a:t>__call__:</a:t>
            </a:r>
            <a:r>
              <a:rPr lang="en-US" altLang="zh-CN" dirty="0">
                <a:solidFill>
                  <a:schemeClr val="bg1"/>
                </a:solidFill>
              </a:rPr>
              <a:t> </a:t>
            </a:r>
            <a:r>
              <a:rPr lang="zh-CN" altLang="zh-CN" dirty="0">
                <a:solidFill>
                  <a:schemeClr val="bg1"/>
                </a:solidFill>
              </a:rPr>
              <a:t>函数调用</a:t>
            </a:r>
          </a:p>
          <a:p>
            <a:pPr lvl="0"/>
            <a:r>
              <a:rPr lang="en-US" altLang="zh-CN" b="1" dirty="0">
                <a:solidFill>
                  <a:schemeClr val="bg1"/>
                </a:solidFill>
              </a:rPr>
              <a:t>__add__:</a:t>
            </a:r>
            <a:r>
              <a:rPr lang="en-US" altLang="zh-CN" dirty="0">
                <a:solidFill>
                  <a:schemeClr val="bg1"/>
                </a:solidFill>
              </a:rPr>
              <a:t> </a:t>
            </a:r>
            <a:r>
              <a:rPr lang="zh-CN" altLang="zh-CN" dirty="0">
                <a:solidFill>
                  <a:schemeClr val="bg1"/>
                </a:solidFill>
              </a:rPr>
              <a:t>加运算</a:t>
            </a:r>
          </a:p>
          <a:p>
            <a:pPr lvl="0"/>
            <a:r>
              <a:rPr lang="en-US" altLang="zh-CN" b="1" dirty="0">
                <a:solidFill>
                  <a:schemeClr val="bg1"/>
                </a:solidFill>
              </a:rPr>
              <a:t>__sub__:</a:t>
            </a:r>
            <a:r>
              <a:rPr lang="en-US" altLang="zh-CN" dirty="0">
                <a:solidFill>
                  <a:schemeClr val="bg1"/>
                </a:solidFill>
              </a:rPr>
              <a:t> </a:t>
            </a:r>
            <a:r>
              <a:rPr lang="zh-CN" altLang="zh-CN" dirty="0">
                <a:solidFill>
                  <a:schemeClr val="bg1"/>
                </a:solidFill>
              </a:rPr>
              <a:t>减运算</a:t>
            </a:r>
          </a:p>
          <a:p>
            <a:pPr lvl="0"/>
            <a:r>
              <a:rPr lang="en-US" altLang="zh-CN" b="1" dirty="0">
                <a:solidFill>
                  <a:schemeClr val="bg1"/>
                </a:solidFill>
              </a:rPr>
              <a:t>__</a:t>
            </a:r>
            <a:r>
              <a:rPr lang="en-US" altLang="zh-CN" b="1" dirty="0" err="1">
                <a:solidFill>
                  <a:schemeClr val="bg1"/>
                </a:solidFill>
              </a:rPr>
              <a:t>mul</a:t>
            </a:r>
            <a:r>
              <a:rPr lang="en-US" altLang="zh-CN" b="1" dirty="0">
                <a:solidFill>
                  <a:schemeClr val="bg1"/>
                </a:solidFill>
              </a:rPr>
              <a:t>__:</a:t>
            </a:r>
            <a:r>
              <a:rPr lang="en-US" altLang="zh-CN" dirty="0">
                <a:solidFill>
                  <a:schemeClr val="bg1"/>
                </a:solidFill>
              </a:rPr>
              <a:t> </a:t>
            </a:r>
            <a:r>
              <a:rPr lang="zh-CN" altLang="zh-CN" dirty="0">
                <a:solidFill>
                  <a:schemeClr val="bg1"/>
                </a:solidFill>
              </a:rPr>
              <a:t>乘运算</a:t>
            </a:r>
          </a:p>
          <a:p>
            <a:pPr lvl="0"/>
            <a:r>
              <a:rPr lang="en-US" altLang="zh-CN" b="1" dirty="0">
                <a:solidFill>
                  <a:schemeClr val="bg1"/>
                </a:solidFill>
              </a:rPr>
              <a:t>__</a:t>
            </a:r>
            <a:r>
              <a:rPr lang="en-US" altLang="zh-CN" b="1" dirty="0" err="1">
                <a:solidFill>
                  <a:schemeClr val="bg1"/>
                </a:solidFill>
              </a:rPr>
              <a:t>truediv</a:t>
            </a:r>
            <a:r>
              <a:rPr lang="en-US" altLang="zh-CN" b="1" dirty="0">
                <a:solidFill>
                  <a:schemeClr val="bg1"/>
                </a:solidFill>
              </a:rPr>
              <a:t>__:</a:t>
            </a:r>
            <a:r>
              <a:rPr lang="en-US" altLang="zh-CN" dirty="0">
                <a:solidFill>
                  <a:schemeClr val="bg1"/>
                </a:solidFill>
              </a:rPr>
              <a:t> </a:t>
            </a:r>
            <a:r>
              <a:rPr lang="zh-CN" altLang="zh-CN" dirty="0">
                <a:solidFill>
                  <a:schemeClr val="bg1"/>
                </a:solidFill>
              </a:rPr>
              <a:t>除运算</a:t>
            </a:r>
          </a:p>
          <a:p>
            <a:pPr lvl="0"/>
            <a:r>
              <a:rPr lang="en-US" altLang="zh-CN" b="1" dirty="0">
                <a:solidFill>
                  <a:schemeClr val="bg1"/>
                </a:solidFill>
              </a:rPr>
              <a:t>__mod__:</a:t>
            </a:r>
            <a:r>
              <a:rPr lang="en-US" altLang="zh-CN" dirty="0">
                <a:solidFill>
                  <a:schemeClr val="bg1"/>
                </a:solidFill>
              </a:rPr>
              <a:t> </a:t>
            </a:r>
            <a:r>
              <a:rPr lang="zh-CN" altLang="zh-CN" dirty="0">
                <a:solidFill>
                  <a:schemeClr val="bg1"/>
                </a:solidFill>
              </a:rPr>
              <a:t>求余运算</a:t>
            </a:r>
          </a:p>
          <a:p>
            <a:pPr lvl="0"/>
            <a:r>
              <a:rPr lang="en-US" altLang="zh-CN" b="1" dirty="0">
                <a:solidFill>
                  <a:schemeClr val="bg1"/>
                </a:solidFill>
              </a:rPr>
              <a:t>__pow__:</a:t>
            </a:r>
            <a:r>
              <a:rPr lang="en-US" altLang="zh-CN" dirty="0">
                <a:solidFill>
                  <a:schemeClr val="bg1"/>
                </a:solidFill>
              </a:rPr>
              <a:t> </a:t>
            </a:r>
            <a:r>
              <a:rPr lang="zh-CN" altLang="zh-CN" dirty="0">
                <a:solidFill>
                  <a:schemeClr val="bg1"/>
                </a:solidFill>
              </a:rPr>
              <a:t>乘方</a:t>
            </a:r>
          </a:p>
        </p:txBody>
      </p:sp>
    </p:spTree>
    <p:extLst>
      <p:ext uri="{BB962C8B-B14F-4D97-AF65-F5344CB8AC3E}">
        <p14:creationId xmlns:p14="http://schemas.microsoft.com/office/powerpoint/2010/main" val="35645366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1948A11-17FF-4A26-89B1-8ACB19A1C6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>
                <a:solidFill>
                  <a:schemeClr val="bg1"/>
                </a:solidFill>
              </a:rPr>
              <a:t>运算符重载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6EDB0B6-9CF1-4CA1-B8A8-33FCE12C36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>
                <a:solidFill>
                  <a:schemeClr val="bg1"/>
                </a:solidFill>
              </a:rPr>
              <a:t>类的专有方法</a:t>
            </a:r>
            <a:r>
              <a:rPr lang="zh-CN" altLang="en-US" dirty="0">
                <a:solidFill>
                  <a:schemeClr val="bg1"/>
                </a:solidFill>
              </a:rPr>
              <a:t>也可以</a:t>
            </a:r>
            <a:r>
              <a:rPr lang="zh-CN" altLang="zh-CN" dirty="0">
                <a:solidFill>
                  <a:schemeClr val="bg1"/>
                </a:solidFill>
              </a:rPr>
              <a:t>进行重载</a:t>
            </a:r>
            <a:r>
              <a:rPr lang="zh-CN" altLang="en-US" dirty="0">
                <a:solidFill>
                  <a:schemeClr val="bg1"/>
                </a:solidFill>
              </a:rPr>
              <a:t>，</a:t>
            </a:r>
            <a:r>
              <a:rPr lang="zh-CN" altLang="zh-CN" dirty="0">
                <a:solidFill>
                  <a:schemeClr val="bg1"/>
                </a:solidFill>
              </a:rPr>
              <a:t>专有方法</a:t>
            </a:r>
            <a:r>
              <a:rPr lang="zh-CN" altLang="en-US" dirty="0">
                <a:solidFill>
                  <a:schemeClr val="bg1"/>
                </a:solidFill>
              </a:rPr>
              <a:t>中的运算符方法的</a:t>
            </a:r>
            <a:r>
              <a:rPr lang="zh-CN" altLang="zh-CN" dirty="0">
                <a:solidFill>
                  <a:schemeClr val="bg1"/>
                </a:solidFill>
              </a:rPr>
              <a:t>重载</a:t>
            </a:r>
            <a:r>
              <a:rPr lang="zh-CN" altLang="en-US" dirty="0">
                <a:solidFill>
                  <a:schemeClr val="bg1"/>
                </a:solidFill>
              </a:rPr>
              <a:t>就是运算符</a:t>
            </a:r>
            <a:r>
              <a:rPr lang="zh-CN" altLang="zh-CN" dirty="0">
                <a:solidFill>
                  <a:schemeClr val="bg1"/>
                </a:solidFill>
              </a:rPr>
              <a:t>重载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34476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2E3FE8E-7DAE-400A-BCF6-0381F56C3B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>
                <a:solidFill>
                  <a:schemeClr val="bg1"/>
                </a:solidFill>
              </a:rPr>
              <a:t>面向对象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FF94746-2C74-48EC-96DD-6B29EB6EEC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>
                <a:solidFill>
                  <a:schemeClr val="bg1"/>
                </a:solidFill>
              </a:rPr>
              <a:t>Python</a:t>
            </a:r>
            <a:r>
              <a:rPr lang="zh-CN" altLang="zh-CN" dirty="0">
                <a:solidFill>
                  <a:schemeClr val="bg1"/>
                </a:solidFill>
              </a:rPr>
              <a:t>从设计之初就已经是一门面向对象的语言</a:t>
            </a:r>
            <a:r>
              <a:rPr lang="zh-CN" altLang="en-US" dirty="0">
                <a:solidFill>
                  <a:schemeClr val="bg1"/>
                </a:solidFill>
              </a:rPr>
              <a:t>，</a:t>
            </a:r>
            <a:r>
              <a:rPr lang="zh-CN" altLang="zh-CN" dirty="0">
                <a:solidFill>
                  <a:schemeClr val="bg1"/>
                </a:solidFill>
              </a:rPr>
              <a:t>面向对象的</a:t>
            </a:r>
            <a:r>
              <a:rPr lang="zh-CN" altLang="en-US" dirty="0">
                <a:solidFill>
                  <a:schemeClr val="bg1"/>
                </a:solidFill>
              </a:rPr>
              <a:t>基本概念如下：</a:t>
            </a:r>
            <a:endParaRPr lang="en-US" altLang="zh-CN" dirty="0">
              <a:solidFill>
                <a:schemeClr val="bg1"/>
              </a:solidFill>
            </a:endParaRPr>
          </a:p>
          <a:p>
            <a:pPr lvl="1"/>
            <a:r>
              <a:rPr lang="zh-CN" altLang="zh-CN" b="1" dirty="0">
                <a:solidFill>
                  <a:schemeClr val="bg1"/>
                </a:solidFill>
              </a:rPr>
              <a:t>类</a:t>
            </a:r>
            <a:r>
              <a:rPr lang="en-US" altLang="zh-CN" b="1" dirty="0">
                <a:solidFill>
                  <a:schemeClr val="bg1"/>
                </a:solidFill>
              </a:rPr>
              <a:t>(Class): </a:t>
            </a:r>
            <a:r>
              <a:rPr lang="zh-CN" altLang="zh-CN" dirty="0">
                <a:solidFill>
                  <a:schemeClr val="bg1"/>
                </a:solidFill>
              </a:rPr>
              <a:t>用来描述具有相同的属性和方法的对象的集合。它定义了该集合中每个对象所共有的属性和方法。对象是类的实例。</a:t>
            </a:r>
          </a:p>
          <a:p>
            <a:pPr lvl="1"/>
            <a:r>
              <a:rPr lang="zh-CN" altLang="zh-CN" b="1" dirty="0">
                <a:solidFill>
                  <a:schemeClr val="bg1"/>
                </a:solidFill>
              </a:rPr>
              <a:t>方法：</a:t>
            </a:r>
            <a:r>
              <a:rPr lang="zh-CN" altLang="zh-CN" dirty="0">
                <a:solidFill>
                  <a:schemeClr val="bg1"/>
                </a:solidFill>
              </a:rPr>
              <a:t>类中定义的函数。</a:t>
            </a:r>
          </a:p>
          <a:p>
            <a:pPr lvl="1"/>
            <a:r>
              <a:rPr lang="zh-CN" altLang="zh-CN" b="1" dirty="0">
                <a:solidFill>
                  <a:schemeClr val="bg1"/>
                </a:solidFill>
              </a:rPr>
              <a:t>类变量：</a:t>
            </a:r>
            <a:r>
              <a:rPr lang="zh-CN" altLang="zh-CN" dirty="0">
                <a:solidFill>
                  <a:schemeClr val="bg1"/>
                </a:solidFill>
              </a:rPr>
              <a:t>类变量在整个实例化的对象中是公用的。类变量定义在类中且在函数体之外。类变量通常不作为实例变量使用。</a:t>
            </a:r>
          </a:p>
          <a:p>
            <a:pPr lvl="1"/>
            <a:r>
              <a:rPr lang="zh-CN" altLang="zh-CN" b="1" dirty="0">
                <a:solidFill>
                  <a:schemeClr val="bg1"/>
                </a:solidFill>
              </a:rPr>
              <a:t>数据成员：</a:t>
            </a:r>
            <a:r>
              <a:rPr lang="zh-CN" altLang="zh-CN" dirty="0">
                <a:solidFill>
                  <a:schemeClr val="bg1"/>
                </a:solidFill>
              </a:rPr>
              <a:t>类变量或者实例变量用于处理类及其实例对象的相关的数据。</a:t>
            </a:r>
          </a:p>
          <a:p>
            <a:endParaRPr lang="en-US" altLang="zh-CN" dirty="0">
              <a:solidFill>
                <a:schemeClr val="bg1"/>
              </a:solidFill>
            </a:endParaRPr>
          </a:p>
          <a:p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0423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00D1525-6031-4952-913E-221028CEE1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>
                <a:solidFill>
                  <a:schemeClr val="bg1"/>
                </a:solidFill>
              </a:rPr>
              <a:t>面向对象的</a:t>
            </a:r>
            <a:r>
              <a:rPr lang="zh-CN" altLang="en-US" dirty="0">
                <a:solidFill>
                  <a:schemeClr val="bg1"/>
                </a:solidFill>
              </a:rPr>
              <a:t>基本概念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7B49781-B60C-4EE3-A040-CAF877E805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zh-CN" altLang="zh-CN" b="1" dirty="0">
                <a:solidFill>
                  <a:schemeClr val="bg1"/>
                </a:solidFill>
              </a:rPr>
              <a:t>方法重载：</a:t>
            </a:r>
            <a:r>
              <a:rPr lang="zh-CN" altLang="zh-CN" dirty="0">
                <a:solidFill>
                  <a:schemeClr val="bg1"/>
                </a:solidFill>
              </a:rPr>
              <a:t>如果从父类继承的方法不能满足子类的需求，可以对其进行改写，这个过程叫方法的覆盖（</a:t>
            </a:r>
            <a:r>
              <a:rPr lang="en-US" altLang="zh-CN" dirty="0">
                <a:solidFill>
                  <a:schemeClr val="bg1"/>
                </a:solidFill>
              </a:rPr>
              <a:t>override</a:t>
            </a:r>
            <a:r>
              <a:rPr lang="zh-CN" altLang="zh-CN" dirty="0">
                <a:solidFill>
                  <a:schemeClr val="bg1"/>
                </a:solidFill>
              </a:rPr>
              <a:t>），也称为方法的重写或者重载。</a:t>
            </a:r>
          </a:p>
          <a:p>
            <a:pPr lvl="0"/>
            <a:r>
              <a:rPr lang="zh-CN" altLang="zh-CN" b="1" dirty="0">
                <a:solidFill>
                  <a:schemeClr val="bg1"/>
                </a:solidFill>
              </a:rPr>
              <a:t>局部变量：</a:t>
            </a:r>
            <a:r>
              <a:rPr lang="zh-CN" altLang="zh-CN" dirty="0">
                <a:solidFill>
                  <a:schemeClr val="bg1"/>
                </a:solidFill>
              </a:rPr>
              <a:t>定义在方法中的变量，只作用于当前实例的类。</a:t>
            </a:r>
          </a:p>
          <a:p>
            <a:pPr lvl="0"/>
            <a:r>
              <a:rPr lang="zh-CN" altLang="zh-CN" b="1" dirty="0">
                <a:solidFill>
                  <a:schemeClr val="bg1"/>
                </a:solidFill>
              </a:rPr>
              <a:t>实例变量：</a:t>
            </a:r>
            <a:r>
              <a:rPr lang="zh-CN" altLang="zh-CN" dirty="0">
                <a:solidFill>
                  <a:schemeClr val="bg1"/>
                </a:solidFill>
              </a:rPr>
              <a:t>在类的声明中，属性是用变量来表示的。这种变量就称为实例变量，是在类声明的内部但是在类的其他成员方法之外声明的。</a:t>
            </a:r>
          </a:p>
          <a:p>
            <a:pPr lvl="0"/>
            <a:r>
              <a:rPr lang="zh-CN" altLang="zh-CN" b="1" dirty="0">
                <a:solidFill>
                  <a:schemeClr val="bg1"/>
                </a:solidFill>
              </a:rPr>
              <a:t>继承：</a:t>
            </a:r>
            <a:r>
              <a:rPr lang="zh-CN" altLang="zh-CN" dirty="0">
                <a:solidFill>
                  <a:schemeClr val="bg1"/>
                </a:solidFill>
              </a:rPr>
              <a:t>即一个派生类（</a:t>
            </a:r>
            <a:r>
              <a:rPr lang="en-US" altLang="zh-CN" dirty="0">
                <a:solidFill>
                  <a:schemeClr val="bg1"/>
                </a:solidFill>
              </a:rPr>
              <a:t>derived class</a:t>
            </a:r>
            <a:r>
              <a:rPr lang="zh-CN" altLang="zh-CN" dirty="0">
                <a:solidFill>
                  <a:schemeClr val="bg1"/>
                </a:solidFill>
              </a:rPr>
              <a:t>）继承基类（</a:t>
            </a:r>
            <a:r>
              <a:rPr lang="en-US" altLang="zh-CN" dirty="0">
                <a:solidFill>
                  <a:schemeClr val="bg1"/>
                </a:solidFill>
              </a:rPr>
              <a:t>base class</a:t>
            </a:r>
            <a:r>
              <a:rPr lang="zh-CN" altLang="zh-CN" dirty="0">
                <a:solidFill>
                  <a:schemeClr val="bg1"/>
                </a:solidFill>
              </a:rPr>
              <a:t>）的字段和方法。继承也允许把一个派生类的对象作为一个基类对象对待。例如，有这样一个设计：一个</a:t>
            </a:r>
            <a:r>
              <a:rPr lang="en-US" altLang="zh-CN" dirty="0">
                <a:solidFill>
                  <a:schemeClr val="bg1"/>
                </a:solidFill>
              </a:rPr>
              <a:t>Cat</a:t>
            </a:r>
            <a:r>
              <a:rPr lang="zh-CN" altLang="zh-CN" dirty="0">
                <a:solidFill>
                  <a:schemeClr val="bg1"/>
                </a:solidFill>
              </a:rPr>
              <a:t>类型的对象派生自</a:t>
            </a:r>
            <a:r>
              <a:rPr lang="en-US" altLang="zh-CN" dirty="0">
                <a:solidFill>
                  <a:schemeClr val="bg1"/>
                </a:solidFill>
              </a:rPr>
              <a:t>Animal</a:t>
            </a:r>
            <a:r>
              <a:rPr lang="zh-CN" altLang="zh-CN" dirty="0">
                <a:solidFill>
                  <a:schemeClr val="bg1"/>
                </a:solidFill>
              </a:rPr>
              <a:t>类，这是模拟</a:t>
            </a:r>
            <a:r>
              <a:rPr lang="en-US" altLang="zh-CN" dirty="0">
                <a:solidFill>
                  <a:schemeClr val="bg1"/>
                </a:solidFill>
              </a:rPr>
              <a:t>"</a:t>
            </a:r>
            <a:r>
              <a:rPr lang="zh-CN" altLang="zh-CN" dirty="0">
                <a:solidFill>
                  <a:schemeClr val="bg1"/>
                </a:solidFill>
              </a:rPr>
              <a:t>是一个（</a:t>
            </a:r>
            <a:r>
              <a:rPr lang="en-US" altLang="zh-CN" dirty="0">
                <a:solidFill>
                  <a:schemeClr val="bg1"/>
                </a:solidFill>
              </a:rPr>
              <a:t>is-a</a:t>
            </a:r>
            <a:r>
              <a:rPr lang="zh-CN" altLang="zh-CN" dirty="0">
                <a:solidFill>
                  <a:schemeClr val="bg1"/>
                </a:solidFill>
              </a:rPr>
              <a:t>）</a:t>
            </a:r>
            <a:r>
              <a:rPr lang="en-US" altLang="zh-CN" dirty="0">
                <a:solidFill>
                  <a:schemeClr val="bg1"/>
                </a:solidFill>
              </a:rPr>
              <a:t>"</a:t>
            </a:r>
            <a:r>
              <a:rPr lang="zh-CN" altLang="zh-CN" dirty="0">
                <a:solidFill>
                  <a:schemeClr val="bg1"/>
                </a:solidFill>
              </a:rPr>
              <a:t>关系（例图，</a:t>
            </a:r>
            <a:r>
              <a:rPr lang="en-US" altLang="zh-CN" dirty="0">
                <a:solidFill>
                  <a:schemeClr val="bg1"/>
                </a:solidFill>
              </a:rPr>
              <a:t>Cat</a:t>
            </a:r>
            <a:r>
              <a:rPr lang="zh-CN" altLang="zh-CN" dirty="0">
                <a:solidFill>
                  <a:schemeClr val="bg1"/>
                </a:solidFill>
              </a:rPr>
              <a:t>是一个</a:t>
            </a:r>
            <a:r>
              <a:rPr lang="en-US" altLang="zh-CN" dirty="0">
                <a:solidFill>
                  <a:schemeClr val="bg1"/>
                </a:solidFill>
              </a:rPr>
              <a:t>Animal</a:t>
            </a:r>
            <a:r>
              <a:rPr lang="zh-CN" altLang="zh-CN" dirty="0">
                <a:solidFill>
                  <a:schemeClr val="bg1"/>
                </a:solidFill>
              </a:rPr>
              <a:t>）。</a:t>
            </a:r>
          </a:p>
          <a:p>
            <a:pPr lvl="0"/>
            <a:r>
              <a:rPr lang="zh-CN" altLang="zh-CN" b="1" dirty="0">
                <a:solidFill>
                  <a:schemeClr val="bg1"/>
                </a:solidFill>
              </a:rPr>
              <a:t>实例化：</a:t>
            </a:r>
            <a:r>
              <a:rPr lang="zh-CN" altLang="zh-CN" dirty="0">
                <a:solidFill>
                  <a:schemeClr val="bg1"/>
                </a:solidFill>
              </a:rPr>
              <a:t>创建一个类的实例，类的具体对象。</a:t>
            </a:r>
          </a:p>
          <a:p>
            <a:pPr lvl="0"/>
            <a:r>
              <a:rPr lang="zh-CN" altLang="zh-CN" b="1" dirty="0">
                <a:solidFill>
                  <a:schemeClr val="bg1"/>
                </a:solidFill>
              </a:rPr>
              <a:t>对象：</a:t>
            </a:r>
            <a:r>
              <a:rPr lang="zh-CN" altLang="zh-CN" dirty="0">
                <a:solidFill>
                  <a:schemeClr val="bg1"/>
                </a:solidFill>
              </a:rPr>
              <a:t>通过类定义的数据结构实例。对象包括两个数据成员（类变量和实例变量）和方法。</a:t>
            </a:r>
          </a:p>
        </p:txBody>
      </p:sp>
    </p:spTree>
    <p:extLst>
      <p:ext uri="{BB962C8B-B14F-4D97-AF65-F5344CB8AC3E}">
        <p14:creationId xmlns:p14="http://schemas.microsoft.com/office/powerpoint/2010/main" val="24736084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DAFF96B-0F72-490E-AA71-41EE6A0749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b="1" dirty="0">
                <a:solidFill>
                  <a:schemeClr val="bg1"/>
                </a:solidFill>
              </a:rPr>
              <a:t>类对象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55403F3-BAF5-4DD8-920C-CAD2EBDE10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zh-CN" altLang="zh-CN" dirty="0">
                <a:solidFill>
                  <a:schemeClr val="bg1"/>
                </a:solidFill>
              </a:rPr>
              <a:t>类对象支持两种操作：属性引用和实例化。</a:t>
            </a:r>
          </a:p>
          <a:p>
            <a:r>
              <a:rPr lang="zh-CN" altLang="zh-CN" dirty="0">
                <a:solidFill>
                  <a:schemeClr val="bg1"/>
                </a:solidFill>
              </a:rPr>
              <a:t>属性引用使用和</a:t>
            </a:r>
            <a:r>
              <a:rPr lang="en-US" altLang="zh-CN" dirty="0">
                <a:solidFill>
                  <a:schemeClr val="bg1"/>
                </a:solidFill>
              </a:rPr>
              <a:t> Python </a:t>
            </a:r>
            <a:r>
              <a:rPr lang="zh-CN" altLang="zh-CN" dirty="0">
                <a:solidFill>
                  <a:schemeClr val="bg1"/>
                </a:solidFill>
              </a:rPr>
              <a:t>中所有的数据类型的属性引用一样的标准语法：</a:t>
            </a:r>
            <a:r>
              <a:rPr lang="en-US" altLang="zh-CN" b="1" dirty="0">
                <a:solidFill>
                  <a:schemeClr val="bg1"/>
                </a:solidFill>
              </a:rPr>
              <a:t>obj.name</a:t>
            </a:r>
            <a:r>
              <a:rPr lang="zh-CN" altLang="zh-CN" dirty="0">
                <a:solidFill>
                  <a:schemeClr val="bg1"/>
                </a:solidFill>
              </a:rPr>
              <a:t>。</a:t>
            </a:r>
          </a:p>
          <a:p>
            <a:r>
              <a:rPr lang="zh-CN" altLang="zh-CN" dirty="0">
                <a:solidFill>
                  <a:schemeClr val="bg1"/>
                </a:solidFill>
              </a:rPr>
              <a:t>类对象创建后，类命名空间中所有的命名都是有效属性名。所以如果类定义是这样</a:t>
            </a:r>
            <a:r>
              <a:rPr lang="en-US" altLang="zh-CN" dirty="0">
                <a:solidFill>
                  <a:schemeClr val="bg1"/>
                </a:solidFill>
              </a:rPr>
              <a:t>:</a:t>
            </a:r>
            <a:endParaRPr lang="zh-CN" altLang="zh-CN" dirty="0">
              <a:solidFill>
                <a:schemeClr val="bg1"/>
              </a:solidFill>
            </a:endParaRPr>
          </a:p>
          <a:p>
            <a:pPr marL="457200" lvl="1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class </a:t>
            </a:r>
            <a:r>
              <a:rPr lang="en-US" altLang="zh-CN" dirty="0" err="1">
                <a:solidFill>
                  <a:schemeClr val="bg1"/>
                </a:solidFill>
              </a:rPr>
              <a:t>HelloClass</a:t>
            </a:r>
            <a:r>
              <a:rPr lang="en-US" altLang="zh-CN" dirty="0">
                <a:solidFill>
                  <a:schemeClr val="bg1"/>
                </a:solidFill>
              </a:rPr>
              <a:t>: </a:t>
            </a:r>
          </a:p>
          <a:p>
            <a:pPr marL="914400" lvl="2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"""</a:t>
            </a:r>
            <a:r>
              <a:rPr lang="zh-CN" altLang="en-US" dirty="0">
                <a:solidFill>
                  <a:schemeClr val="bg1"/>
                </a:solidFill>
              </a:rPr>
              <a:t>一个简单的类实例</a:t>
            </a:r>
            <a:r>
              <a:rPr lang="en-US" altLang="zh-CN" dirty="0">
                <a:solidFill>
                  <a:schemeClr val="bg1"/>
                </a:solidFill>
              </a:rPr>
              <a:t>"""</a:t>
            </a:r>
          </a:p>
          <a:p>
            <a:pPr marL="914400" lvl="2" indent="0">
              <a:buNone/>
            </a:pPr>
            <a:r>
              <a:rPr lang="en-US" altLang="zh-CN" dirty="0" err="1">
                <a:solidFill>
                  <a:schemeClr val="bg1"/>
                </a:solidFill>
              </a:rPr>
              <a:t>i</a:t>
            </a:r>
            <a:r>
              <a:rPr lang="en-US" altLang="zh-CN" dirty="0">
                <a:solidFill>
                  <a:schemeClr val="bg1"/>
                </a:solidFill>
              </a:rPr>
              <a:t> = 12345 </a:t>
            </a:r>
          </a:p>
          <a:p>
            <a:pPr marL="914400" lvl="2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def f(self): </a:t>
            </a:r>
          </a:p>
          <a:p>
            <a:pPr marL="1371600" lvl="3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return 'hello world'</a:t>
            </a:r>
          </a:p>
          <a:p>
            <a:pPr marL="457200" lvl="1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# </a:t>
            </a:r>
            <a:r>
              <a:rPr lang="zh-CN" altLang="en-US" dirty="0">
                <a:solidFill>
                  <a:schemeClr val="bg1"/>
                </a:solidFill>
              </a:rPr>
              <a:t>实例化类 </a:t>
            </a:r>
          </a:p>
          <a:p>
            <a:pPr marL="457200" lvl="1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x = </a:t>
            </a:r>
            <a:r>
              <a:rPr lang="en-US" altLang="zh-CN" dirty="0" err="1">
                <a:solidFill>
                  <a:schemeClr val="bg1"/>
                </a:solidFill>
              </a:rPr>
              <a:t>HelloClass</a:t>
            </a:r>
            <a:r>
              <a:rPr lang="en-US" altLang="zh-CN" dirty="0">
                <a:solidFill>
                  <a:schemeClr val="bg1"/>
                </a:solidFill>
              </a:rPr>
              <a:t>() # </a:t>
            </a:r>
            <a:r>
              <a:rPr lang="zh-CN" altLang="en-US" dirty="0">
                <a:solidFill>
                  <a:schemeClr val="bg1"/>
                </a:solidFill>
              </a:rPr>
              <a:t>访问类的属性和方法 </a:t>
            </a:r>
          </a:p>
          <a:p>
            <a:pPr marL="457200" lvl="1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print("</a:t>
            </a:r>
            <a:r>
              <a:rPr lang="en-US" altLang="zh-CN" dirty="0" err="1">
                <a:solidFill>
                  <a:schemeClr val="bg1"/>
                </a:solidFill>
              </a:rPr>
              <a:t>HelloClass</a:t>
            </a:r>
            <a:r>
              <a:rPr lang="en-US" altLang="zh-CN" dirty="0">
                <a:solidFill>
                  <a:schemeClr val="bg1"/>
                </a:solidFill>
              </a:rPr>
              <a:t> </a:t>
            </a:r>
            <a:r>
              <a:rPr lang="zh-CN" altLang="en-US" dirty="0">
                <a:solidFill>
                  <a:schemeClr val="bg1"/>
                </a:solidFill>
              </a:rPr>
              <a:t>类的属性 </a:t>
            </a:r>
            <a:r>
              <a:rPr lang="en-US" altLang="zh-CN" dirty="0" err="1">
                <a:solidFill>
                  <a:schemeClr val="bg1"/>
                </a:solidFill>
              </a:rPr>
              <a:t>i</a:t>
            </a:r>
            <a:r>
              <a:rPr lang="en-US" altLang="zh-CN" dirty="0">
                <a:solidFill>
                  <a:schemeClr val="bg1"/>
                </a:solidFill>
              </a:rPr>
              <a:t> </a:t>
            </a:r>
            <a:r>
              <a:rPr lang="zh-CN" altLang="en-US" dirty="0">
                <a:solidFill>
                  <a:schemeClr val="bg1"/>
                </a:solidFill>
              </a:rPr>
              <a:t>为：</a:t>
            </a:r>
            <a:r>
              <a:rPr lang="en-US" altLang="zh-CN" dirty="0">
                <a:solidFill>
                  <a:schemeClr val="bg1"/>
                </a:solidFill>
              </a:rPr>
              <a:t>", </a:t>
            </a:r>
            <a:r>
              <a:rPr lang="en-US" altLang="zh-CN" dirty="0" err="1">
                <a:solidFill>
                  <a:schemeClr val="bg1"/>
                </a:solidFill>
              </a:rPr>
              <a:t>x.i</a:t>
            </a:r>
            <a:r>
              <a:rPr lang="en-US" altLang="zh-CN" dirty="0">
                <a:solidFill>
                  <a:schemeClr val="bg1"/>
                </a:solidFill>
              </a:rPr>
              <a:t>) </a:t>
            </a:r>
          </a:p>
          <a:p>
            <a:pPr marL="457200" lvl="1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print("</a:t>
            </a:r>
            <a:r>
              <a:rPr lang="en-US" altLang="zh-CN" dirty="0" err="1">
                <a:solidFill>
                  <a:schemeClr val="bg1"/>
                </a:solidFill>
              </a:rPr>
              <a:t>HelloClass</a:t>
            </a:r>
            <a:r>
              <a:rPr lang="en-US" altLang="zh-CN" dirty="0">
                <a:solidFill>
                  <a:schemeClr val="bg1"/>
                </a:solidFill>
              </a:rPr>
              <a:t> </a:t>
            </a:r>
            <a:r>
              <a:rPr lang="zh-CN" altLang="en-US" dirty="0">
                <a:solidFill>
                  <a:schemeClr val="bg1"/>
                </a:solidFill>
              </a:rPr>
              <a:t>类的方法 </a:t>
            </a:r>
            <a:r>
              <a:rPr lang="en-US" altLang="zh-CN" dirty="0">
                <a:solidFill>
                  <a:schemeClr val="bg1"/>
                </a:solidFill>
              </a:rPr>
              <a:t>f </a:t>
            </a:r>
            <a:r>
              <a:rPr lang="zh-CN" altLang="en-US" dirty="0">
                <a:solidFill>
                  <a:schemeClr val="bg1"/>
                </a:solidFill>
              </a:rPr>
              <a:t>输出为：</a:t>
            </a:r>
            <a:r>
              <a:rPr lang="en-US" altLang="zh-CN" dirty="0">
                <a:solidFill>
                  <a:schemeClr val="bg1"/>
                </a:solidFill>
              </a:rPr>
              <a:t>", </a:t>
            </a:r>
            <a:r>
              <a:rPr lang="en-US" altLang="zh-CN" dirty="0" err="1">
                <a:solidFill>
                  <a:schemeClr val="bg1"/>
                </a:solidFill>
              </a:rPr>
              <a:t>x.f</a:t>
            </a:r>
            <a:r>
              <a:rPr lang="en-US" altLang="zh-CN" dirty="0">
                <a:solidFill>
                  <a:schemeClr val="bg1"/>
                </a:solidFill>
              </a:rPr>
              <a:t>())</a:t>
            </a:r>
          </a:p>
          <a:p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93374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D07C4AA-6C88-40C5-82D5-958B460AB8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>
                <a:solidFill>
                  <a:schemeClr val="bg1"/>
                </a:solidFill>
              </a:rPr>
              <a:t>类</a:t>
            </a:r>
            <a:r>
              <a:rPr lang="zh-CN" altLang="en-US" dirty="0">
                <a:solidFill>
                  <a:schemeClr val="bg1"/>
                </a:solidFill>
              </a:rPr>
              <a:t>的</a:t>
            </a:r>
            <a:r>
              <a:rPr lang="zh-CN" altLang="zh-CN" b="1" dirty="0">
                <a:solidFill>
                  <a:schemeClr val="bg1"/>
                </a:solidFill>
              </a:rPr>
              <a:t>构造方法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23060DB-9E8A-47F1-8E21-D49442AB98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>
                <a:solidFill>
                  <a:schemeClr val="bg1"/>
                </a:solidFill>
              </a:rPr>
              <a:t>类有一个名为 </a:t>
            </a:r>
            <a:r>
              <a:rPr lang="en-US" altLang="zh-CN" dirty="0">
                <a:solidFill>
                  <a:schemeClr val="bg1"/>
                </a:solidFill>
              </a:rPr>
              <a:t>__</a:t>
            </a:r>
            <a:r>
              <a:rPr lang="en-US" altLang="zh-CN" dirty="0" err="1">
                <a:solidFill>
                  <a:schemeClr val="bg1"/>
                </a:solidFill>
              </a:rPr>
              <a:t>init</a:t>
            </a:r>
            <a:r>
              <a:rPr lang="en-US" altLang="zh-CN" dirty="0">
                <a:solidFill>
                  <a:schemeClr val="bg1"/>
                </a:solidFill>
              </a:rPr>
              <a:t>__() </a:t>
            </a:r>
            <a:r>
              <a:rPr lang="zh-CN" altLang="en-US" dirty="0">
                <a:solidFill>
                  <a:schemeClr val="bg1"/>
                </a:solidFill>
              </a:rPr>
              <a:t>的特殊方法（构造方法），该方法在类实例化时会自动调用，即</a:t>
            </a:r>
            <a:r>
              <a:rPr lang="zh-CN" altLang="zh-CN" dirty="0">
                <a:solidFill>
                  <a:schemeClr val="bg1"/>
                </a:solidFill>
              </a:rPr>
              <a:t>类定义了</a:t>
            </a:r>
            <a:r>
              <a:rPr lang="en-US" altLang="zh-CN" dirty="0">
                <a:solidFill>
                  <a:schemeClr val="bg1"/>
                </a:solidFill>
              </a:rPr>
              <a:t> __</a:t>
            </a:r>
            <a:r>
              <a:rPr lang="en-US" altLang="zh-CN" dirty="0" err="1">
                <a:solidFill>
                  <a:schemeClr val="bg1"/>
                </a:solidFill>
              </a:rPr>
              <a:t>init</a:t>
            </a:r>
            <a:r>
              <a:rPr lang="en-US" altLang="zh-CN" dirty="0">
                <a:solidFill>
                  <a:schemeClr val="bg1"/>
                </a:solidFill>
              </a:rPr>
              <a:t>__() </a:t>
            </a:r>
            <a:r>
              <a:rPr lang="zh-CN" altLang="zh-CN" dirty="0">
                <a:solidFill>
                  <a:schemeClr val="bg1"/>
                </a:solidFill>
              </a:rPr>
              <a:t>方法，类的实例化操作会自动调用</a:t>
            </a:r>
            <a:r>
              <a:rPr lang="en-US" altLang="zh-CN" dirty="0">
                <a:solidFill>
                  <a:schemeClr val="bg1"/>
                </a:solidFill>
              </a:rPr>
              <a:t> __</a:t>
            </a:r>
            <a:r>
              <a:rPr lang="en-US" altLang="zh-CN" dirty="0" err="1">
                <a:solidFill>
                  <a:schemeClr val="bg1"/>
                </a:solidFill>
              </a:rPr>
              <a:t>init</a:t>
            </a:r>
            <a:r>
              <a:rPr lang="en-US" altLang="zh-CN" dirty="0">
                <a:solidFill>
                  <a:schemeClr val="bg1"/>
                </a:solidFill>
              </a:rPr>
              <a:t>__() </a:t>
            </a:r>
            <a:r>
              <a:rPr lang="zh-CN" altLang="zh-CN" dirty="0">
                <a:solidFill>
                  <a:schemeClr val="bg1"/>
                </a:solidFill>
              </a:rPr>
              <a:t>方法</a:t>
            </a:r>
            <a:r>
              <a:rPr lang="zh-CN" altLang="en-US" dirty="0">
                <a:solidFill>
                  <a:schemeClr val="bg1"/>
                </a:solidFill>
              </a:rPr>
              <a:t>。</a:t>
            </a:r>
            <a:endParaRPr lang="en-US" altLang="zh-CN" dirty="0">
              <a:solidFill>
                <a:schemeClr val="bg1"/>
              </a:solidFill>
            </a:endParaRPr>
          </a:p>
          <a:p>
            <a:pPr marL="457200" lvl="1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class Complex: </a:t>
            </a:r>
          </a:p>
          <a:p>
            <a:pPr marL="914400" lvl="2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def __</a:t>
            </a:r>
            <a:r>
              <a:rPr lang="en-US" altLang="zh-CN" dirty="0" err="1">
                <a:solidFill>
                  <a:schemeClr val="bg1"/>
                </a:solidFill>
              </a:rPr>
              <a:t>init</a:t>
            </a:r>
            <a:r>
              <a:rPr lang="en-US" altLang="zh-CN" dirty="0">
                <a:solidFill>
                  <a:schemeClr val="bg1"/>
                </a:solidFill>
              </a:rPr>
              <a:t>__(self, </a:t>
            </a:r>
            <a:r>
              <a:rPr lang="en-US" altLang="zh-CN" dirty="0" err="1">
                <a:solidFill>
                  <a:schemeClr val="bg1"/>
                </a:solidFill>
              </a:rPr>
              <a:t>realpart</a:t>
            </a:r>
            <a:r>
              <a:rPr lang="en-US" altLang="zh-CN" dirty="0">
                <a:solidFill>
                  <a:schemeClr val="bg1"/>
                </a:solidFill>
              </a:rPr>
              <a:t>, </a:t>
            </a:r>
            <a:r>
              <a:rPr lang="en-US" altLang="zh-CN" dirty="0" err="1">
                <a:solidFill>
                  <a:schemeClr val="bg1"/>
                </a:solidFill>
              </a:rPr>
              <a:t>imagpart</a:t>
            </a:r>
            <a:r>
              <a:rPr lang="en-US" altLang="zh-CN" dirty="0">
                <a:solidFill>
                  <a:schemeClr val="bg1"/>
                </a:solidFill>
              </a:rPr>
              <a:t>): </a:t>
            </a:r>
          </a:p>
          <a:p>
            <a:pPr marL="1371600" lvl="3" indent="0">
              <a:buNone/>
            </a:pPr>
            <a:r>
              <a:rPr lang="en-US" altLang="zh-CN" dirty="0" err="1">
                <a:solidFill>
                  <a:schemeClr val="bg1"/>
                </a:solidFill>
              </a:rPr>
              <a:t>self.r</a:t>
            </a:r>
            <a:r>
              <a:rPr lang="en-US" altLang="zh-CN" dirty="0">
                <a:solidFill>
                  <a:schemeClr val="bg1"/>
                </a:solidFill>
              </a:rPr>
              <a:t> = </a:t>
            </a:r>
            <a:r>
              <a:rPr lang="en-US" altLang="zh-CN" dirty="0" err="1">
                <a:solidFill>
                  <a:schemeClr val="bg1"/>
                </a:solidFill>
              </a:rPr>
              <a:t>realpart</a:t>
            </a:r>
            <a:r>
              <a:rPr lang="en-US" altLang="zh-CN" dirty="0">
                <a:solidFill>
                  <a:schemeClr val="bg1"/>
                </a:solidFill>
              </a:rPr>
              <a:t> </a:t>
            </a:r>
          </a:p>
          <a:p>
            <a:pPr marL="1371600" lvl="3" indent="0">
              <a:buNone/>
            </a:pPr>
            <a:r>
              <a:rPr lang="en-US" altLang="zh-CN" dirty="0" err="1">
                <a:solidFill>
                  <a:schemeClr val="bg1"/>
                </a:solidFill>
              </a:rPr>
              <a:t>self.i</a:t>
            </a:r>
            <a:r>
              <a:rPr lang="en-US" altLang="zh-CN" dirty="0">
                <a:solidFill>
                  <a:schemeClr val="bg1"/>
                </a:solidFill>
              </a:rPr>
              <a:t> = </a:t>
            </a:r>
            <a:r>
              <a:rPr lang="en-US" altLang="zh-CN" dirty="0" err="1">
                <a:solidFill>
                  <a:schemeClr val="bg1"/>
                </a:solidFill>
              </a:rPr>
              <a:t>imagpart</a:t>
            </a:r>
            <a:r>
              <a:rPr lang="en-US" altLang="zh-CN" dirty="0">
                <a:solidFill>
                  <a:schemeClr val="bg1"/>
                </a:solidFill>
              </a:rPr>
              <a:t> </a:t>
            </a:r>
          </a:p>
          <a:p>
            <a:pPr marL="457200" lvl="1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x = Complex(3.0, -4.5) </a:t>
            </a:r>
          </a:p>
          <a:p>
            <a:pPr marL="457200" lvl="1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print(</a:t>
            </a:r>
            <a:r>
              <a:rPr lang="en-US" altLang="zh-CN" dirty="0" err="1">
                <a:solidFill>
                  <a:schemeClr val="bg1"/>
                </a:solidFill>
              </a:rPr>
              <a:t>x.r</a:t>
            </a:r>
            <a:r>
              <a:rPr lang="en-US" altLang="zh-CN" dirty="0">
                <a:solidFill>
                  <a:schemeClr val="bg1"/>
                </a:solidFill>
              </a:rPr>
              <a:t>, </a:t>
            </a:r>
            <a:r>
              <a:rPr lang="en-US" altLang="zh-CN" dirty="0" err="1">
                <a:solidFill>
                  <a:schemeClr val="bg1"/>
                </a:solidFill>
              </a:rPr>
              <a:t>x.i</a:t>
            </a:r>
            <a:r>
              <a:rPr lang="en-US" altLang="zh-CN" dirty="0">
                <a:solidFill>
                  <a:schemeClr val="bg1"/>
                </a:solidFill>
              </a:rPr>
              <a:t>) # </a:t>
            </a:r>
            <a:r>
              <a:rPr lang="zh-CN" altLang="en-US" dirty="0">
                <a:solidFill>
                  <a:schemeClr val="bg1"/>
                </a:solidFill>
              </a:rPr>
              <a:t>输出结果：</a:t>
            </a:r>
            <a:r>
              <a:rPr lang="en-US" altLang="zh-CN" dirty="0">
                <a:solidFill>
                  <a:schemeClr val="bg1"/>
                </a:solidFill>
              </a:rPr>
              <a:t>3.0 -4.5</a:t>
            </a:r>
          </a:p>
        </p:txBody>
      </p:sp>
    </p:spTree>
    <p:extLst>
      <p:ext uri="{BB962C8B-B14F-4D97-AF65-F5344CB8AC3E}">
        <p14:creationId xmlns:p14="http://schemas.microsoft.com/office/powerpoint/2010/main" val="31091881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F6D0BA5-534D-4CA5-8243-28F7DAFBFC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>
                <a:solidFill>
                  <a:schemeClr val="bg1"/>
                </a:solidFill>
              </a:rPr>
              <a:t>方法</a:t>
            </a:r>
            <a:r>
              <a:rPr lang="zh-CN" altLang="en-US" dirty="0">
                <a:solidFill>
                  <a:schemeClr val="bg1"/>
                </a:solidFill>
              </a:rPr>
              <a:t>定义中的</a:t>
            </a:r>
            <a:r>
              <a:rPr lang="en-US" altLang="zh-CN" dirty="0">
                <a:solidFill>
                  <a:schemeClr val="bg1"/>
                </a:solidFill>
              </a:rPr>
              <a:t>self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8915DD8-47AF-450A-B953-4AE80A1700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>
                <a:solidFill>
                  <a:schemeClr val="bg1"/>
                </a:solidFill>
              </a:rPr>
              <a:t>self</a:t>
            </a:r>
            <a:r>
              <a:rPr lang="zh-CN" altLang="zh-CN" dirty="0">
                <a:solidFill>
                  <a:schemeClr val="bg1"/>
                </a:solidFill>
              </a:rPr>
              <a:t>代表类的实例，而非类</a:t>
            </a:r>
            <a:r>
              <a:rPr lang="zh-CN" altLang="en-US" dirty="0">
                <a:solidFill>
                  <a:schemeClr val="bg1"/>
                </a:solidFill>
              </a:rPr>
              <a:t>。</a:t>
            </a:r>
            <a:endParaRPr lang="zh-CN" altLang="zh-CN" dirty="0">
              <a:solidFill>
                <a:schemeClr val="bg1"/>
              </a:solidFill>
            </a:endParaRPr>
          </a:p>
          <a:p>
            <a:r>
              <a:rPr lang="zh-CN" altLang="zh-CN" dirty="0">
                <a:solidFill>
                  <a:schemeClr val="bg1"/>
                </a:solidFill>
              </a:rPr>
              <a:t>类的方法与普通的函数只有一个特别的区别</a:t>
            </a:r>
            <a:r>
              <a:rPr lang="en-US" altLang="zh-CN" dirty="0">
                <a:solidFill>
                  <a:schemeClr val="bg1"/>
                </a:solidFill>
              </a:rPr>
              <a:t>——</a:t>
            </a:r>
            <a:r>
              <a:rPr lang="zh-CN" altLang="zh-CN" dirty="0">
                <a:solidFill>
                  <a:schemeClr val="bg1"/>
                </a:solidFill>
              </a:rPr>
              <a:t>它们必须有一个额外的</a:t>
            </a:r>
            <a:r>
              <a:rPr lang="zh-CN" altLang="zh-CN" b="1" dirty="0">
                <a:solidFill>
                  <a:schemeClr val="bg1"/>
                </a:solidFill>
              </a:rPr>
              <a:t>第一个参数名称</a:t>
            </a:r>
            <a:r>
              <a:rPr lang="en-US" altLang="zh-CN" dirty="0">
                <a:solidFill>
                  <a:schemeClr val="bg1"/>
                </a:solidFill>
              </a:rPr>
              <a:t>, </a:t>
            </a:r>
            <a:r>
              <a:rPr lang="zh-CN" altLang="zh-CN" dirty="0">
                <a:solidFill>
                  <a:schemeClr val="bg1"/>
                </a:solidFill>
              </a:rPr>
              <a:t>按照惯例它的名称是</a:t>
            </a:r>
            <a:r>
              <a:rPr lang="en-US" altLang="zh-CN" dirty="0">
                <a:solidFill>
                  <a:schemeClr val="bg1"/>
                </a:solidFill>
              </a:rPr>
              <a:t>self</a:t>
            </a:r>
            <a:r>
              <a:rPr lang="zh-CN" altLang="zh-CN" dirty="0">
                <a:solidFill>
                  <a:schemeClr val="bg1"/>
                </a:solidFill>
              </a:rPr>
              <a:t>。</a:t>
            </a:r>
          </a:p>
          <a:p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31868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C3AC694-8E26-46DB-97E9-0046616623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>
                <a:solidFill>
                  <a:schemeClr val="bg1"/>
                </a:solidFill>
              </a:rPr>
              <a:t>类的方法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7D7FFAD-D953-4C6F-A21E-53E7D28BBF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>
                <a:solidFill>
                  <a:schemeClr val="bg1"/>
                </a:solidFill>
              </a:rPr>
              <a:t>在类的内部，使用 </a:t>
            </a:r>
            <a:r>
              <a:rPr lang="en-US" altLang="zh-CN" b="1" dirty="0">
                <a:solidFill>
                  <a:schemeClr val="bg1"/>
                </a:solidFill>
              </a:rPr>
              <a:t>def</a:t>
            </a:r>
            <a:r>
              <a:rPr lang="en-US" altLang="zh-CN" dirty="0">
                <a:solidFill>
                  <a:schemeClr val="bg1"/>
                </a:solidFill>
              </a:rPr>
              <a:t> </a:t>
            </a:r>
            <a:r>
              <a:rPr lang="zh-CN" altLang="zh-CN" dirty="0">
                <a:solidFill>
                  <a:schemeClr val="bg1"/>
                </a:solidFill>
              </a:rPr>
              <a:t>关键字来定义一个方法，与一般函数定义不同，类方法必须包含参数</a:t>
            </a:r>
            <a:r>
              <a:rPr lang="en-US" altLang="zh-CN" dirty="0">
                <a:solidFill>
                  <a:schemeClr val="bg1"/>
                </a:solidFill>
              </a:rPr>
              <a:t> self, </a:t>
            </a:r>
            <a:r>
              <a:rPr lang="zh-CN" altLang="zh-CN" dirty="0">
                <a:solidFill>
                  <a:schemeClr val="bg1"/>
                </a:solidFill>
              </a:rPr>
              <a:t>且为第一个参数，</a:t>
            </a:r>
            <a:r>
              <a:rPr lang="en-US" altLang="zh-CN" dirty="0">
                <a:solidFill>
                  <a:schemeClr val="bg1"/>
                </a:solidFill>
              </a:rPr>
              <a:t>self </a:t>
            </a:r>
            <a:r>
              <a:rPr lang="zh-CN" altLang="zh-CN" dirty="0">
                <a:solidFill>
                  <a:schemeClr val="bg1"/>
                </a:solidFill>
              </a:rPr>
              <a:t>代表的是类的实例。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23364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B3944A7-CFBD-4C50-B0CC-5194C4225C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35291"/>
            <a:ext cx="10515600" cy="544167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#</a:t>
            </a:r>
            <a:r>
              <a:rPr lang="zh-CN" altLang="en-US" dirty="0">
                <a:solidFill>
                  <a:schemeClr val="bg1"/>
                </a:solidFill>
              </a:rPr>
              <a:t>类定义 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class People:</a:t>
            </a:r>
          </a:p>
          <a:p>
            <a:pPr marL="457200" lvl="1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#</a:t>
            </a:r>
            <a:r>
              <a:rPr lang="zh-CN" altLang="en-US" dirty="0">
                <a:solidFill>
                  <a:schemeClr val="bg1"/>
                </a:solidFill>
              </a:rPr>
              <a:t>定义基本属性 </a:t>
            </a:r>
          </a:p>
          <a:p>
            <a:pPr marL="457200" lvl="1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name = ''</a:t>
            </a:r>
          </a:p>
          <a:p>
            <a:pPr marL="457200" lvl="1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age = 0</a:t>
            </a:r>
          </a:p>
          <a:p>
            <a:pPr marL="457200" lvl="1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#</a:t>
            </a:r>
            <a:r>
              <a:rPr lang="zh-CN" altLang="en-US" dirty="0">
                <a:solidFill>
                  <a:schemeClr val="bg1"/>
                </a:solidFill>
              </a:rPr>
              <a:t>定义私有属性</a:t>
            </a:r>
            <a:r>
              <a:rPr lang="en-US" altLang="zh-CN" dirty="0">
                <a:solidFill>
                  <a:schemeClr val="bg1"/>
                </a:solidFill>
              </a:rPr>
              <a:t>,</a:t>
            </a:r>
            <a:r>
              <a:rPr lang="zh-CN" altLang="en-US" dirty="0">
                <a:solidFill>
                  <a:schemeClr val="bg1"/>
                </a:solidFill>
              </a:rPr>
              <a:t>私有属性在类外部无法直接进行访问 </a:t>
            </a:r>
          </a:p>
          <a:p>
            <a:pPr marL="457200" lvl="1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__weight = 0 </a:t>
            </a:r>
          </a:p>
          <a:p>
            <a:pPr marL="457200" lvl="1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#</a:t>
            </a:r>
            <a:r>
              <a:rPr lang="zh-CN" altLang="en-US" dirty="0">
                <a:solidFill>
                  <a:schemeClr val="bg1"/>
                </a:solidFill>
              </a:rPr>
              <a:t>定义构造方法 </a:t>
            </a:r>
          </a:p>
          <a:p>
            <a:pPr marL="457200" lvl="1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def __</a:t>
            </a:r>
            <a:r>
              <a:rPr lang="en-US" altLang="zh-CN" dirty="0" err="1">
                <a:solidFill>
                  <a:schemeClr val="bg1"/>
                </a:solidFill>
              </a:rPr>
              <a:t>init</a:t>
            </a:r>
            <a:r>
              <a:rPr lang="en-US" altLang="zh-CN" dirty="0">
                <a:solidFill>
                  <a:schemeClr val="bg1"/>
                </a:solidFill>
              </a:rPr>
              <a:t>__(</a:t>
            </a:r>
            <a:r>
              <a:rPr lang="en-US" altLang="zh-CN" dirty="0" err="1">
                <a:solidFill>
                  <a:schemeClr val="bg1"/>
                </a:solidFill>
              </a:rPr>
              <a:t>self,n,a,w</a:t>
            </a:r>
            <a:r>
              <a:rPr lang="en-US" altLang="zh-CN" dirty="0">
                <a:solidFill>
                  <a:schemeClr val="bg1"/>
                </a:solidFill>
              </a:rPr>
              <a:t>):</a:t>
            </a:r>
          </a:p>
          <a:p>
            <a:pPr marL="914400" lvl="2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self.name = n </a:t>
            </a:r>
          </a:p>
          <a:p>
            <a:pPr marL="914400" lvl="2" indent="0">
              <a:buNone/>
            </a:pPr>
            <a:r>
              <a:rPr lang="en-US" altLang="zh-CN" dirty="0" err="1">
                <a:solidFill>
                  <a:schemeClr val="bg1"/>
                </a:solidFill>
              </a:rPr>
              <a:t>self.age</a:t>
            </a:r>
            <a:r>
              <a:rPr lang="en-US" altLang="zh-CN" dirty="0">
                <a:solidFill>
                  <a:schemeClr val="bg1"/>
                </a:solidFill>
              </a:rPr>
              <a:t> = a </a:t>
            </a:r>
          </a:p>
          <a:p>
            <a:pPr marL="914400" lvl="2" indent="0">
              <a:buNone/>
            </a:pPr>
            <a:r>
              <a:rPr lang="en-US" altLang="zh-CN" dirty="0" err="1">
                <a:solidFill>
                  <a:schemeClr val="bg1"/>
                </a:solidFill>
              </a:rPr>
              <a:t>self.__weight</a:t>
            </a:r>
            <a:r>
              <a:rPr lang="en-US" altLang="zh-CN" dirty="0">
                <a:solidFill>
                  <a:schemeClr val="bg1"/>
                </a:solidFill>
              </a:rPr>
              <a:t> = w </a:t>
            </a:r>
          </a:p>
          <a:p>
            <a:pPr marL="457200" lvl="1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def speak(self): </a:t>
            </a:r>
          </a:p>
          <a:p>
            <a:pPr marL="914400" lvl="2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print("%s </a:t>
            </a:r>
            <a:r>
              <a:rPr lang="zh-CN" altLang="en-US" dirty="0">
                <a:solidFill>
                  <a:schemeClr val="bg1"/>
                </a:solidFill>
              </a:rPr>
              <a:t>说</a:t>
            </a:r>
            <a:r>
              <a:rPr lang="en-US" altLang="zh-CN" dirty="0">
                <a:solidFill>
                  <a:schemeClr val="bg1"/>
                </a:solidFill>
              </a:rPr>
              <a:t>: </a:t>
            </a:r>
            <a:r>
              <a:rPr lang="zh-CN" altLang="en-US" dirty="0">
                <a:solidFill>
                  <a:schemeClr val="bg1"/>
                </a:solidFill>
              </a:rPr>
              <a:t>我 </a:t>
            </a:r>
            <a:r>
              <a:rPr lang="en-US" altLang="zh-CN" dirty="0">
                <a:solidFill>
                  <a:schemeClr val="bg1"/>
                </a:solidFill>
              </a:rPr>
              <a:t>%d </a:t>
            </a:r>
            <a:r>
              <a:rPr lang="zh-CN" altLang="en-US" dirty="0">
                <a:solidFill>
                  <a:schemeClr val="bg1"/>
                </a:solidFill>
              </a:rPr>
              <a:t>岁。</a:t>
            </a:r>
            <a:r>
              <a:rPr lang="en-US" altLang="zh-CN" dirty="0">
                <a:solidFill>
                  <a:schemeClr val="bg1"/>
                </a:solidFill>
              </a:rPr>
              <a:t>" %(</a:t>
            </a:r>
            <a:r>
              <a:rPr lang="en-US" altLang="zh-CN" dirty="0" err="1">
                <a:solidFill>
                  <a:schemeClr val="bg1"/>
                </a:solidFill>
              </a:rPr>
              <a:t>self.name,self.age</a:t>
            </a:r>
            <a:r>
              <a:rPr lang="en-US" altLang="zh-CN" dirty="0">
                <a:solidFill>
                  <a:schemeClr val="bg1"/>
                </a:solidFill>
              </a:rPr>
              <a:t>)) 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# </a:t>
            </a:r>
            <a:r>
              <a:rPr lang="zh-CN" altLang="en-US" dirty="0">
                <a:solidFill>
                  <a:schemeClr val="bg1"/>
                </a:solidFill>
              </a:rPr>
              <a:t>实例化类 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p = People('Bob',11,33) </a:t>
            </a:r>
          </a:p>
          <a:p>
            <a:pPr marL="0" indent="0">
              <a:buNone/>
            </a:pPr>
            <a:r>
              <a:rPr lang="en-US" altLang="zh-CN" dirty="0" err="1">
                <a:solidFill>
                  <a:schemeClr val="bg1"/>
                </a:solidFill>
              </a:rPr>
              <a:t>p.speak</a:t>
            </a:r>
            <a:r>
              <a:rPr lang="en-US" altLang="zh-CN" dirty="0">
                <a:solidFill>
                  <a:schemeClr val="bg1"/>
                </a:solidFill>
              </a:rPr>
              <a:t>()</a:t>
            </a:r>
          </a:p>
        </p:txBody>
      </p:sp>
    </p:spTree>
    <p:extLst>
      <p:ext uri="{BB962C8B-B14F-4D97-AF65-F5344CB8AC3E}">
        <p14:creationId xmlns:p14="http://schemas.microsoft.com/office/powerpoint/2010/main" val="11721044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62455C4-242F-4FE5-BA6B-F8A9F22B47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>
                <a:solidFill>
                  <a:schemeClr val="bg1"/>
                </a:solidFill>
              </a:rPr>
              <a:t>继承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2066E61-40D4-4474-96C8-A90CBD611B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>
                <a:solidFill>
                  <a:schemeClr val="bg1"/>
                </a:solidFill>
              </a:rPr>
              <a:t>Python </a:t>
            </a:r>
            <a:r>
              <a:rPr lang="zh-CN" altLang="zh-CN" dirty="0">
                <a:solidFill>
                  <a:schemeClr val="bg1"/>
                </a:solidFill>
              </a:rPr>
              <a:t>派生类的定义如下所示</a:t>
            </a:r>
            <a:r>
              <a:rPr lang="en-US" altLang="zh-CN" dirty="0">
                <a:solidFill>
                  <a:schemeClr val="bg1"/>
                </a:solidFill>
              </a:rPr>
              <a:t>:</a:t>
            </a:r>
            <a:endParaRPr lang="zh-CN" altLang="zh-CN" dirty="0">
              <a:solidFill>
                <a:schemeClr val="bg1"/>
              </a:solidFill>
            </a:endParaRPr>
          </a:p>
          <a:p>
            <a:pPr marL="457200" lvl="1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class </a:t>
            </a:r>
            <a:r>
              <a:rPr lang="en-US" altLang="zh-CN" dirty="0" err="1">
                <a:solidFill>
                  <a:schemeClr val="bg1"/>
                </a:solidFill>
              </a:rPr>
              <a:t>DerivedClassName</a:t>
            </a:r>
            <a:r>
              <a:rPr lang="en-US" altLang="zh-CN" dirty="0">
                <a:solidFill>
                  <a:schemeClr val="bg1"/>
                </a:solidFill>
              </a:rPr>
              <a:t>(</a:t>
            </a:r>
            <a:r>
              <a:rPr lang="en-US" altLang="zh-CN" dirty="0" err="1">
                <a:solidFill>
                  <a:schemeClr val="bg1"/>
                </a:solidFill>
              </a:rPr>
              <a:t>BaseClassName</a:t>
            </a:r>
            <a:r>
              <a:rPr lang="en-US" altLang="zh-CN" dirty="0">
                <a:solidFill>
                  <a:schemeClr val="bg1"/>
                </a:solidFill>
              </a:rPr>
              <a:t>):</a:t>
            </a:r>
          </a:p>
          <a:p>
            <a:pPr marL="457200" lvl="1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    &lt;statement-1&gt;</a:t>
            </a:r>
          </a:p>
          <a:p>
            <a:pPr marL="457200" lvl="1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    .</a:t>
            </a:r>
          </a:p>
          <a:p>
            <a:pPr marL="457200" lvl="1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    .</a:t>
            </a:r>
          </a:p>
          <a:p>
            <a:pPr marL="457200" lvl="1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    .</a:t>
            </a:r>
          </a:p>
          <a:p>
            <a:pPr marL="457200" lvl="1" indent="0">
              <a:buNone/>
            </a:pPr>
            <a:r>
              <a:rPr lang="en-US" altLang="zh-CN" dirty="0">
                <a:solidFill>
                  <a:schemeClr val="bg1"/>
                </a:solidFill>
              </a:rPr>
              <a:t>    &lt;statement-N&gt;</a:t>
            </a:r>
          </a:p>
          <a:p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3581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1401</Words>
  <Application>Microsoft Office PowerPoint</Application>
  <PresentationFormat>宽屏</PresentationFormat>
  <Paragraphs>133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19" baseType="lpstr">
      <vt:lpstr>等线</vt:lpstr>
      <vt:lpstr>等线 Light</vt:lpstr>
      <vt:lpstr>Arial</vt:lpstr>
      <vt:lpstr>Office 主题​​</vt:lpstr>
      <vt:lpstr> 面向对象</vt:lpstr>
      <vt:lpstr>面向对象</vt:lpstr>
      <vt:lpstr>面向对象的基本概念</vt:lpstr>
      <vt:lpstr>类对象</vt:lpstr>
      <vt:lpstr>类的构造方法</vt:lpstr>
      <vt:lpstr>方法定义中的self</vt:lpstr>
      <vt:lpstr>类的方法</vt:lpstr>
      <vt:lpstr>PowerPoint 演示文稿</vt:lpstr>
      <vt:lpstr>继承</vt:lpstr>
      <vt:lpstr>PowerPoint 演示文稿</vt:lpstr>
      <vt:lpstr>多重继承</vt:lpstr>
      <vt:lpstr>方法重载</vt:lpstr>
      <vt:lpstr>类的私有属性和方法</vt:lpstr>
      <vt:lpstr>类的专有方法</vt:lpstr>
      <vt:lpstr>运算符重载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面向对象</dc:title>
  <dc:creator> </dc:creator>
  <cp:lastModifiedBy> </cp:lastModifiedBy>
  <cp:revision>10</cp:revision>
  <dcterms:created xsi:type="dcterms:W3CDTF">2019-10-17T12:25:07Z</dcterms:created>
  <dcterms:modified xsi:type="dcterms:W3CDTF">2019-10-20T11:16:26Z</dcterms:modified>
</cp:coreProperties>
</file>