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573" r:id="rId8"/>
    <p:sldId id="262" r:id="rId9"/>
    <p:sldId id="263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AA3F3A-C818-4E62-9D93-6A8CEBC88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FEB4868-4ECF-41EE-8D82-E10C85F115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6D92FE-5B04-4E0F-AFB5-DFF46B7A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6ED5A7-F296-499B-882B-6645483A6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E4F833-454F-457A-9C37-648608C8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67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C385E2-52AD-43F5-BE2B-C4CE5F5DD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DC5CC10-4A23-4840-9F6F-605A68600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386500-53E1-4D48-99F1-2F7CBDF04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90AF7E-BA90-4471-B1AA-8601071B5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8930F6-A827-432F-90A0-EEA07648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3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C100034-94B1-4DE6-B6E8-4005021CC7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366FF3F-6CEA-489E-82BE-25EFFEC3E7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9ACB54-5AF5-4F56-8DE7-DEF7F9B6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86E61F-C291-4B12-A7FF-413408DAE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E5260E-1B9B-47CA-BEAE-1EDAB9F3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4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E199AE-6FEF-474F-843B-D5EEBFD0A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27B3B4-E713-4489-A2D1-506CA81E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84E99A-CCB8-4C07-836B-D528A9F2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B5D990-1CBD-4508-BF75-62AA253E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0BEA7E-5DD8-40CC-A7A1-5202F564D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17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9CE492-E8D7-4BB8-8576-34438E1A2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30FCBD-D3F6-4A35-A5E2-600B4C2C7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286790-FAD4-4956-8FA5-66B21E7A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0D1AFA-6FC5-4B63-9B64-E0453B86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A0518E-411C-475C-B6F0-9863D9F8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4BE7AB-3DC1-492D-AC1F-9452A3642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6E6E46-801C-4988-9FEC-A3AFD4ADA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8A3A0F-8F26-4C8B-84CA-B32D3EBDF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584A5D-78BD-4A07-B392-254FCBFCB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541E1F-CD05-4939-9479-5159F5C56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361FAD-0F6B-4400-84D1-0FE269AB1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47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D70D53-0DBB-4A05-A17B-CB045BB45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CCFB5D-7ED7-43F3-8D4C-A36763488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FDAC93E-F74D-45FA-B181-F061FF578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8AEC1ED-6A6E-49A7-BB6D-8D3CAA4515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FBE2425-243B-4D94-8A51-FA752DA65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DE6D5F1-BAF3-4275-A53E-7F8D9F0A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C744A27-FE3D-4215-948A-7C92CCC0F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4C11320-A951-4790-8881-E1C1101C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19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B8465A-BCFA-4182-BE9E-22D20D7F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3D43F9-12E2-40FC-B151-FD37AA20A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920A8E8-C20C-45B7-B3A5-0FF383D92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A740FF3-63EB-4E68-9862-988B4B93A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7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341655A-B196-4506-90BA-596EC4FB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AAAD4F-3882-4030-8D17-C8D0A348C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162E5B-B99F-4EEB-B28B-20DD8FEB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73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1F1692-D3AC-4454-AF72-C05E6A2F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496ABE-D4B3-4148-820F-F7F39AC2E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5570A2-235F-4AF8-8DDA-58BD35608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997B42-553C-4EFB-B3F4-9AA2C2D9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66A7BD-DB16-4BA0-9820-76572595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BE3B2A8-122A-4221-8DB4-8917BEA0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15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9D7D69-9A14-43B5-B56B-2B6DC69DE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D60C697-1FB5-4E41-8E79-368D342AE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5AB935F-9CB1-4CB0-B3D9-F7AF72C6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E3E51C-8BCA-47C3-A565-3DF96DBB9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BD523B-CF73-4EF0-9984-7F034C60D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2551733-0ED5-4A60-8532-7A8BBF4E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3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06AE124-175F-4C1B-B10B-50F574CBA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82EF98F-A57B-4A23-ADEF-61E2E83C1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2997CE-5183-490E-B4F3-C1A675EDC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773A0-3CB5-4EB9-901C-A5EF9B9BFD58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BB5213-3FF1-4A94-8368-5837F305C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98D42C-7698-4FCE-A89E-2A848C75C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58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5AD89C-5CED-4BEE-807F-E134CA39AA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网络编程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BA27BD9-C2AF-4152-8D2B-70C1E30A6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15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936094-05D7-4438-9D86-8535B7479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531"/>
          </a:xfrm>
        </p:spPr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简单的</a:t>
            </a:r>
            <a:r>
              <a:rPr lang="en-US" altLang="zh-CN" dirty="0">
                <a:solidFill>
                  <a:schemeClr val="bg1"/>
                </a:solidFill>
              </a:rPr>
              <a:t>ECHO</a:t>
            </a:r>
            <a:r>
              <a:rPr lang="zh-CN" altLang="zh-CN" dirty="0">
                <a:solidFill>
                  <a:schemeClr val="bg1"/>
                </a:solidFill>
              </a:rPr>
              <a:t>聊天服务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服务器</a:t>
            </a:r>
            <a:r>
              <a:rPr lang="zh-CN" altLang="zh-CN" dirty="0">
                <a:solidFill>
                  <a:schemeClr val="bg1"/>
                </a:solidFill>
              </a:rPr>
              <a:t>端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46530-EFB8-430E-B6F2-56230C485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47864"/>
            <a:ext cx="5181600" cy="562258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-*- coding:utf-8 -*-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socket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ADDR=('127.0.0.1',9999) #</a:t>
            </a:r>
            <a:r>
              <a:rPr lang="zh-CN" altLang="en-US" dirty="0">
                <a:solidFill>
                  <a:schemeClr val="bg1"/>
                </a:solidFill>
              </a:rPr>
              <a:t>定义元祖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买手机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s=</a:t>
            </a:r>
            <a:r>
              <a:rPr lang="en-US" altLang="zh-CN" dirty="0" err="1">
                <a:solidFill>
                  <a:schemeClr val="bg1"/>
                </a:solidFill>
              </a:rPr>
              <a:t>socket.socket</a:t>
            </a:r>
            <a:r>
              <a:rPr lang="en-US" altLang="zh-CN" dirty="0">
                <a:solidFill>
                  <a:schemeClr val="bg1"/>
                </a:solidFill>
              </a:rPr>
              <a:t>()  #</a:t>
            </a:r>
            <a:r>
              <a:rPr lang="zh-CN" altLang="en-US" dirty="0">
                <a:solidFill>
                  <a:schemeClr val="bg1"/>
                </a:solidFill>
              </a:rPr>
              <a:t>绑定协议，生成套接字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s.bind</a:t>
            </a:r>
            <a:r>
              <a:rPr lang="en-US" altLang="zh-CN" dirty="0">
                <a:solidFill>
                  <a:schemeClr val="bg1"/>
                </a:solidFill>
              </a:rPr>
              <a:t>(ADDR) #</a:t>
            </a:r>
            <a:r>
              <a:rPr lang="zh-CN" altLang="en-US" dirty="0">
                <a:solidFill>
                  <a:schemeClr val="bg1"/>
                </a:solidFill>
              </a:rPr>
              <a:t>绑定</a:t>
            </a:r>
            <a:r>
              <a:rPr lang="en-US" altLang="zh-CN" dirty="0" err="1">
                <a:solidFill>
                  <a:schemeClr val="bg1"/>
                </a:solidFill>
              </a:rPr>
              <a:t>ip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协议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端口：用来唯一标识一个进程，</a:t>
            </a:r>
            <a:r>
              <a:rPr lang="en-US" altLang="zh-CN" dirty="0">
                <a:solidFill>
                  <a:schemeClr val="bg1"/>
                </a:solidFill>
              </a:rPr>
              <a:t>ADDR</a:t>
            </a:r>
            <a:r>
              <a:rPr lang="zh-CN" altLang="en-US" dirty="0">
                <a:solidFill>
                  <a:schemeClr val="bg1"/>
                </a:solidFill>
              </a:rPr>
              <a:t>必须是元组格式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s.listen</a:t>
            </a:r>
            <a:r>
              <a:rPr lang="en-US" altLang="zh-CN" dirty="0">
                <a:solidFill>
                  <a:schemeClr val="bg1"/>
                </a:solidFill>
              </a:rPr>
              <a:t>(5)        #</a:t>
            </a:r>
            <a:r>
              <a:rPr lang="zh-CN" altLang="en-US" dirty="0">
                <a:solidFill>
                  <a:schemeClr val="bg1"/>
                </a:solidFill>
              </a:rPr>
              <a:t>定义最大可以挂起链接数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等待电话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while True:  #</a:t>
            </a:r>
            <a:r>
              <a:rPr lang="zh-CN" altLang="en-US" dirty="0">
                <a:solidFill>
                  <a:schemeClr val="bg1"/>
                </a:solidFill>
              </a:rPr>
              <a:t>用来重复接收新的链接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</a:t>
            </a:r>
            <a:r>
              <a:rPr lang="en-US" altLang="zh-CN" dirty="0">
                <a:solidFill>
                  <a:schemeClr val="bg1"/>
                </a:solidFill>
              </a:rPr>
              <a:t>conn, </a:t>
            </a:r>
            <a:r>
              <a:rPr lang="en-US" altLang="zh-CN" dirty="0" err="1">
                <a:solidFill>
                  <a:schemeClr val="bg1"/>
                </a:solidFill>
              </a:rPr>
              <a:t>addrs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s.accept</a:t>
            </a:r>
            <a:r>
              <a:rPr lang="en-US" altLang="zh-CN" dirty="0">
                <a:solidFill>
                  <a:schemeClr val="bg1"/>
                </a:solidFill>
              </a:rPr>
              <a:t>() #</a:t>
            </a:r>
            <a:r>
              <a:rPr lang="zh-CN" altLang="en-US" dirty="0">
                <a:solidFill>
                  <a:schemeClr val="bg1"/>
                </a:solidFill>
              </a:rPr>
              <a:t>接收客户端请求，返回</a:t>
            </a:r>
            <a:r>
              <a:rPr lang="en-US" altLang="zh-CN" dirty="0">
                <a:solidFill>
                  <a:schemeClr val="bg1"/>
                </a:solidFill>
              </a:rPr>
              <a:t>conn (</a:t>
            </a:r>
            <a:r>
              <a:rPr lang="zh-CN" altLang="en-US" dirty="0">
                <a:solidFill>
                  <a:schemeClr val="bg1"/>
                </a:solidFill>
              </a:rPr>
              <a:t>链接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 err="1">
                <a:solidFill>
                  <a:schemeClr val="bg1"/>
                </a:solidFill>
              </a:rPr>
              <a:t>addrs</a:t>
            </a:r>
            <a:r>
              <a:rPr lang="zh-CN" altLang="en-US" dirty="0">
                <a:solidFill>
                  <a:schemeClr val="bg1"/>
                </a:solidFill>
              </a:rPr>
              <a:t>客户端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ip,port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conn.sendall</a:t>
            </a:r>
            <a:r>
              <a:rPr lang="en-US" altLang="zh-CN" dirty="0">
                <a:solidFill>
                  <a:schemeClr val="bg1"/>
                </a:solidFill>
              </a:rPr>
              <a:t>(bytes('</a:t>
            </a:r>
            <a:r>
              <a:rPr lang="zh-CN" altLang="en-US" dirty="0">
                <a:solidFill>
                  <a:schemeClr val="bg1"/>
                </a:solidFill>
              </a:rPr>
              <a:t>欢迎进入</a:t>
            </a:r>
            <a:r>
              <a:rPr lang="en-US" altLang="zh-CN" dirty="0">
                <a:solidFill>
                  <a:schemeClr val="bg1"/>
                </a:solidFill>
              </a:rPr>
              <a:t>ECHO</a:t>
            </a:r>
            <a:r>
              <a:rPr lang="zh-CN" altLang="en-US" dirty="0">
                <a:solidFill>
                  <a:schemeClr val="bg1"/>
                </a:solidFill>
              </a:rPr>
              <a:t>系统</a:t>
            </a:r>
            <a:r>
              <a:rPr lang="en-US" altLang="zh-CN" dirty="0">
                <a:solidFill>
                  <a:schemeClr val="bg1"/>
                </a:solidFill>
              </a:rPr>
              <a:t>.',encoding='utf-8'))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#</a:t>
            </a:r>
            <a:r>
              <a:rPr lang="zh-CN" altLang="en-US" dirty="0">
                <a:solidFill>
                  <a:schemeClr val="bg1"/>
                </a:solidFill>
              </a:rPr>
              <a:t>收消息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</a:t>
            </a:r>
            <a:r>
              <a:rPr lang="en-US" altLang="zh-CN" dirty="0">
                <a:solidFill>
                  <a:schemeClr val="bg1"/>
                </a:solidFill>
              </a:rPr>
              <a:t>while True: #</a:t>
            </a:r>
            <a:r>
              <a:rPr lang="zh-CN" altLang="en-US" dirty="0">
                <a:solidFill>
                  <a:schemeClr val="bg1"/>
                </a:solidFill>
              </a:rPr>
              <a:t>用来基于一个链接重复收发消息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FC2167-6D44-4CAB-920D-F59799FF3F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4656"/>
            <a:ext cx="5181600" cy="56957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</a:t>
            </a:r>
            <a:r>
              <a:rPr lang="en-US" altLang="zh-CN" dirty="0">
                <a:solidFill>
                  <a:schemeClr val="bg1"/>
                </a:solidFill>
              </a:rPr>
              <a:t>try: #</a:t>
            </a:r>
            <a:r>
              <a:rPr lang="zh-CN" altLang="en-US" dirty="0">
                <a:solidFill>
                  <a:schemeClr val="bg1"/>
                </a:solidFill>
              </a:rPr>
              <a:t>捕捉客户端异常关闭（</a:t>
            </a:r>
            <a:r>
              <a:rPr lang="en-US" altLang="zh-CN" dirty="0" err="1">
                <a:solidFill>
                  <a:schemeClr val="bg1"/>
                </a:solidFill>
              </a:rPr>
              <a:t>ctrl+c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    </a:t>
            </a:r>
            <a:r>
              <a:rPr lang="en-US" altLang="zh-CN" dirty="0" err="1">
                <a:solidFill>
                  <a:schemeClr val="bg1"/>
                </a:solidFill>
              </a:rPr>
              <a:t>recv_data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conn.recv</a:t>
            </a:r>
            <a:r>
              <a:rPr lang="en-US" altLang="zh-CN" dirty="0">
                <a:solidFill>
                  <a:schemeClr val="bg1"/>
                </a:solidFill>
              </a:rPr>
              <a:t>(1024) #</a:t>
            </a:r>
            <a:r>
              <a:rPr lang="zh-CN" altLang="en-US" dirty="0">
                <a:solidFill>
                  <a:schemeClr val="bg1"/>
                </a:solidFill>
              </a:rPr>
              <a:t>收消息，阻塞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    </a:t>
            </a:r>
            <a:r>
              <a:rPr lang="en-US" altLang="zh-CN" dirty="0">
                <a:solidFill>
                  <a:schemeClr val="bg1"/>
                </a:solidFill>
              </a:rPr>
              <a:t>if </a:t>
            </a:r>
            <a:r>
              <a:rPr lang="en-US" altLang="zh-CN" dirty="0" err="1">
                <a:solidFill>
                  <a:schemeClr val="bg1"/>
                </a:solidFill>
              </a:rPr>
              <a:t>len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recv_data</a:t>
            </a:r>
            <a:r>
              <a:rPr lang="en-US" altLang="zh-CN" dirty="0">
                <a:solidFill>
                  <a:schemeClr val="bg1"/>
                </a:solidFill>
              </a:rPr>
              <a:t>) == 0: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    break #</a:t>
            </a:r>
            <a:r>
              <a:rPr lang="zh-CN" altLang="en-US" dirty="0">
                <a:solidFill>
                  <a:schemeClr val="bg1"/>
                </a:solidFill>
              </a:rPr>
              <a:t>客户端如果退出，服务端将收到空消息，退出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    </a:t>
            </a:r>
            <a:r>
              <a:rPr lang="en-US" altLang="zh-CN" dirty="0" err="1">
                <a:solidFill>
                  <a:schemeClr val="bg1"/>
                </a:solidFill>
              </a:rPr>
              <a:t>recv_str</a:t>
            </a:r>
            <a:r>
              <a:rPr lang="en-US" altLang="zh-CN" dirty="0">
                <a:solidFill>
                  <a:schemeClr val="bg1"/>
                </a:solidFill>
              </a:rPr>
              <a:t>=str(</a:t>
            </a:r>
            <a:r>
              <a:rPr lang="en-US" altLang="zh-CN" dirty="0" err="1">
                <a:solidFill>
                  <a:schemeClr val="bg1"/>
                </a:solidFill>
              </a:rPr>
              <a:t>recv_data,encoding</a:t>
            </a:r>
            <a:r>
              <a:rPr lang="en-US" altLang="zh-CN" dirty="0">
                <a:solidFill>
                  <a:schemeClr val="bg1"/>
                </a:solidFill>
              </a:rPr>
              <a:t>='utf8')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print(</a:t>
            </a:r>
            <a:r>
              <a:rPr lang="en-US" altLang="zh-CN" dirty="0" err="1">
                <a:solidFill>
                  <a:schemeClr val="bg1"/>
                </a:solidFill>
              </a:rPr>
              <a:t>addr</a:t>
            </a:r>
            <a:r>
              <a:rPr lang="en-US" altLang="zh-CN" dirty="0">
                <a:solidFill>
                  <a:schemeClr val="bg1"/>
                </a:solidFill>
              </a:rPr>
              <a:t>[0],'say:',</a:t>
            </a:r>
            <a:r>
              <a:rPr lang="en-US" altLang="zh-CN" dirty="0" err="1">
                <a:solidFill>
                  <a:schemeClr val="bg1"/>
                </a:solidFill>
              </a:rPr>
              <a:t>recv_str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if </a:t>
            </a:r>
            <a:r>
              <a:rPr lang="en-US" altLang="zh-CN" dirty="0" err="1">
                <a:solidFill>
                  <a:schemeClr val="bg1"/>
                </a:solidFill>
              </a:rPr>
              <a:t>recv_str</a:t>
            </a:r>
            <a:r>
              <a:rPr lang="en-US" altLang="zh-CN" dirty="0">
                <a:solidFill>
                  <a:schemeClr val="bg1"/>
                </a:solidFill>
              </a:rPr>
              <a:t>=='exit':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    print(</a:t>
            </a:r>
            <a:r>
              <a:rPr lang="en-US" altLang="zh-CN" dirty="0" err="1">
                <a:solidFill>
                  <a:schemeClr val="bg1"/>
                </a:solidFill>
              </a:rPr>
              <a:t>addr</a:t>
            </a:r>
            <a:r>
              <a:rPr lang="en-US" altLang="zh-CN" dirty="0">
                <a:solidFill>
                  <a:schemeClr val="bg1"/>
                </a:solidFill>
              </a:rPr>
              <a:t>[0],' </a:t>
            </a:r>
            <a:r>
              <a:rPr lang="zh-CN" altLang="en-US" dirty="0">
                <a:solidFill>
                  <a:schemeClr val="bg1"/>
                </a:solidFill>
              </a:rPr>
              <a:t>退出了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    break #</a:t>
            </a:r>
            <a:r>
              <a:rPr lang="zh-CN" altLang="en-US" dirty="0">
                <a:solidFill>
                  <a:schemeClr val="bg1"/>
                </a:solidFill>
              </a:rPr>
              <a:t>退出，然后</a:t>
            </a:r>
            <a:r>
              <a:rPr lang="en-US" altLang="zh-CN" dirty="0" err="1">
                <a:solidFill>
                  <a:schemeClr val="bg1"/>
                </a:solidFill>
              </a:rPr>
              <a:t>conn.close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  <a:r>
              <a:rPr lang="zh-CN" altLang="en-US" dirty="0">
                <a:solidFill>
                  <a:schemeClr val="bg1"/>
                </a:solidFill>
              </a:rPr>
              <a:t>关闭客户端            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    </a:t>
            </a: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发消息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    </a:t>
            </a:r>
            <a:r>
              <a:rPr lang="en-US" altLang="zh-CN" dirty="0" err="1">
                <a:solidFill>
                  <a:schemeClr val="bg1"/>
                </a:solidFill>
              </a:rPr>
              <a:t>send_data</a:t>
            </a:r>
            <a:r>
              <a:rPr lang="en-US" altLang="zh-CN" dirty="0">
                <a:solidFill>
                  <a:schemeClr val="bg1"/>
                </a:solidFill>
              </a:rPr>
              <a:t>=bytes('ECHO:'+</a:t>
            </a:r>
            <a:r>
              <a:rPr lang="en-US" altLang="zh-CN" dirty="0" err="1">
                <a:solidFill>
                  <a:schemeClr val="bg1"/>
                </a:solidFill>
              </a:rPr>
              <a:t>recv_str,encoding</a:t>
            </a:r>
            <a:r>
              <a:rPr lang="en-US" altLang="zh-CN" dirty="0">
                <a:solidFill>
                  <a:schemeClr val="bg1"/>
                </a:solidFill>
              </a:rPr>
              <a:t>='utf8')          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</a:t>
            </a:r>
            <a:r>
              <a:rPr lang="en-US" altLang="zh-CN" dirty="0" err="1">
                <a:solidFill>
                  <a:schemeClr val="bg1"/>
                </a:solidFill>
              </a:rPr>
              <a:t>conn.send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send_data</a:t>
            </a:r>
            <a:r>
              <a:rPr lang="en-US" altLang="zh-CN" dirty="0">
                <a:solidFill>
                  <a:schemeClr val="bg1"/>
                </a:solidFill>
              </a:rPr>
              <a:t>) #</a:t>
            </a:r>
            <a:r>
              <a:rPr lang="zh-CN" altLang="en-US" dirty="0">
                <a:solidFill>
                  <a:schemeClr val="bg1"/>
                </a:solidFill>
              </a:rPr>
              <a:t>发送数据            </a:t>
            </a: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        </a:t>
            </a:r>
            <a:r>
              <a:rPr lang="en-US" altLang="zh-CN" dirty="0">
                <a:solidFill>
                  <a:schemeClr val="bg1"/>
                </a:solidFill>
              </a:rPr>
              <a:t>except Exception: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print("</a:t>
            </a:r>
            <a:r>
              <a:rPr lang="zh-CN" altLang="en-US" dirty="0">
                <a:solidFill>
                  <a:schemeClr val="bg1"/>
                </a:solidFill>
              </a:rPr>
              <a:t>异常退出</a:t>
            </a:r>
            <a:r>
              <a:rPr lang="en-US" altLang="zh-CN" dirty="0">
                <a:solidFill>
                  <a:schemeClr val="bg1"/>
                </a:solidFill>
              </a:rPr>
              <a:t>")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break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conn.close</a:t>
            </a:r>
            <a:r>
              <a:rPr lang="en-US" altLang="zh-CN" dirty="0">
                <a:solidFill>
                  <a:schemeClr val="bg1"/>
                </a:solidFill>
              </a:rPr>
              <a:t>()  #</a:t>
            </a:r>
            <a:r>
              <a:rPr lang="zh-CN" altLang="en-US" dirty="0">
                <a:solidFill>
                  <a:schemeClr val="bg1"/>
                </a:solidFill>
              </a:rPr>
              <a:t>挂电话</a:t>
            </a:r>
          </a:p>
        </p:txBody>
      </p:sp>
    </p:spTree>
    <p:extLst>
      <p:ext uri="{BB962C8B-B14F-4D97-AF65-F5344CB8AC3E}">
        <p14:creationId xmlns:p14="http://schemas.microsoft.com/office/powerpoint/2010/main" val="3475661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BA92B-6E6D-4C4B-BF84-8FFEDE739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393"/>
            <a:ext cx="10515600" cy="1325563"/>
          </a:xfrm>
        </p:spPr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简单的</a:t>
            </a:r>
            <a:r>
              <a:rPr lang="en-US" altLang="zh-CN" dirty="0">
                <a:solidFill>
                  <a:schemeClr val="bg1"/>
                </a:solidFill>
              </a:rPr>
              <a:t>ECHO</a:t>
            </a:r>
            <a:r>
              <a:rPr lang="zh-CN" altLang="zh-CN" dirty="0">
                <a:solidFill>
                  <a:schemeClr val="bg1"/>
                </a:solidFill>
              </a:rPr>
              <a:t>聊天服务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客户</a:t>
            </a:r>
            <a:r>
              <a:rPr lang="zh-CN" altLang="zh-CN" dirty="0">
                <a:solidFill>
                  <a:schemeClr val="bg1"/>
                </a:solidFill>
              </a:rPr>
              <a:t>端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F571FA-6785-4BE1-A5B8-4FDA63B8E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45140"/>
            <a:ext cx="5181600" cy="5364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-*- coding:utf-8 -*-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socket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ADDR=('127.0.0.1',9999)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买手机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s=</a:t>
            </a:r>
            <a:r>
              <a:rPr lang="en-US" altLang="zh-CN" dirty="0" err="1">
                <a:solidFill>
                  <a:schemeClr val="bg1"/>
                </a:solidFill>
              </a:rPr>
              <a:t>socket.socket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拨号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s.connect</a:t>
            </a:r>
            <a:r>
              <a:rPr lang="en-US" altLang="zh-CN" dirty="0">
                <a:solidFill>
                  <a:schemeClr val="bg1"/>
                </a:solidFill>
              </a:rPr>
              <a:t>(ADDR)  #</a:t>
            </a:r>
            <a:r>
              <a:rPr lang="zh-CN" altLang="en-US" dirty="0">
                <a:solidFill>
                  <a:schemeClr val="bg1"/>
                </a:solidFill>
              </a:rPr>
              <a:t>链接服务端，如果服务已经存在一个好的连接，那么挂起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welcom_msg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s.recv</a:t>
            </a:r>
            <a:r>
              <a:rPr lang="en-US" altLang="zh-CN" dirty="0">
                <a:solidFill>
                  <a:schemeClr val="bg1"/>
                </a:solidFill>
              </a:rPr>
              <a:t>(200).decode()#</a:t>
            </a:r>
            <a:r>
              <a:rPr lang="zh-CN" altLang="en-US" dirty="0">
                <a:solidFill>
                  <a:schemeClr val="bg1"/>
                </a:solidFill>
              </a:rPr>
              <a:t>获取服务端欢迎消息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welcom_msg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while True:  #</a:t>
            </a:r>
            <a:r>
              <a:rPr lang="zh-CN" altLang="en-US" dirty="0">
                <a:solidFill>
                  <a:schemeClr val="bg1"/>
                </a:solidFill>
              </a:rPr>
              <a:t>基于</a:t>
            </a:r>
            <a:r>
              <a:rPr lang="en-US" altLang="zh-CN" dirty="0">
                <a:solidFill>
                  <a:schemeClr val="bg1"/>
                </a:solidFill>
              </a:rPr>
              <a:t>connect</a:t>
            </a:r>
            <a:r>
              <a:rPr lang="zh-CN" altLang="en-US" dirty="0">
                <a:solidFill>
                  <a:schemeClr val="bg1"/>
                </a:solidFill>
              </a:rPr>
              <a:t>建立的连接来循环发送消息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893A9B3-A2F5-477A-8100-DCF7601BB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45140"/>
            <a:ext cx="5181600" cy="5364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send_data</a:t>
            </a:r>
            <a:r>
              <a:rPr lang="en-US" altLang="zh-CN" dirty="0">
                <a:solidFill>
                  <a:schemeClr val="bg1"/>
                </a:solidFill>
              </a:rPr>
              <a:t>=input("Say:").strip()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if </a:t>
            </a:r>
            <a:r>
              <a:rPr lang="en-US" altLang="zh-CN" dirty="0" err="1">
                <a:solidFill>
                  <a:schemeClr val="bg1"/>
                </a:solidFill>
              </a:rPr>
              <a:t>send_data</a:t>
            </a:r>
            <a:r>
              <a:rPr lang="en-US" altLang="zh-CN" dirty="0">
                <a:solidFill>
                  <a:schemeClr val="bg1"/>
                </a:solidFill>
              </a:rPr>
              <a:t>=='exit':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</a:t>
            </a:r>
            <a:r>
              <a:rPr lang="en-US" altLang="zh-CN" dirty="0" err="1">
                <a:solidFill>
                  <a:schemeClr val="bg1"/>
                </a:solidFill>
              </a:rPr>
              <a:t>s.send</a:t>
            </a:r>
            <a:r>
              <a:rPr lang="en-US" altLang="zh-CN" dirty="0">
                <a:solidFill>
                  <a:schemeClr val="bg1"/>
                </a:solidFill>
              </a:rPr>
              <a:t>(bytes(</a:t>
            </a:r>
            <a:r>
              <a:rPr lang="en-US" altLang="zh-CN" dirty="0" err="1">
                <a:solidFill>
                  <a:schemeClr val="bg1"/>
                </a:solidFill>
              </a:rPr>
              <a:t>send_data,encoding</a:t>
            </a:r>
            <a:r>
              <a:rPr lang="en-US" altLang="zh-CN" dirty="0">
                <a:solidFill>
                  <a:schemeClr val="bg1"/>
                </a:solidFill>
              </a:rPr>
              <a:t>='utf8'))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break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if </a:t>
            </a:r>
            <a:r>
              <a:rPr lang="en-US" altLang="zh-CN" dirty="0" err="1">
                <a:solidFill>
                  <a:schemeClr val="bg1"/>
                </a:solidFill>
              </a:rPr>
              <a:t>len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send_data</a:t>
            </a:r>
            <a:r>
              <a:rPr lang="en-US" altLang="zh-CN" dirty="0">
                <a:solidFill>
                  <a:schemeClr val="bg1"/>
                </a:solidFill>
              </a:rPr>
              <a:t>) == 0: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continue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s.send</a:t>
            </a:r>
            <a:r>
              <a:rPr lang="en-US" altLang="zh-CN" dirty="0">
                <a:solidFill>
                  <a:schemeClr val="bg1"/>
                </a:solidFill>
              </a:rPr>
              <a:t>(bytes(</a:t>
            </a:r>
            <a:r>
              <a:rPr lang="en-US" altLang="zh-CN" dirty="0" err="1">
                <a:solidFill>
                  <a:schemeClr val="bg1"/>
                </a:solidFill>
              </a:rPr>
              <a:t>send_data,encoding</a:t>
            </a:r>
            <a:r>
              <a:rPr lang="en-US" altLang="zh-CN" dirty="0">
                <a:solidFill>
                  <a:schemeClr val="bg1"/>
                </a:solidFill>
              </a:rPr>
              <a:t>='utf8'))   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recv_msg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s.recv</a:t>
            </a:r>
            <a:r>
              <a:rPr lang="en-US" altLang="zh-CN" dirty="0">
                <a:solidFill>
                  <a:schemeClr val="bg1"/>
                </a:solidFill>
              </a:rPr>
              <a:t>(1024)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print(str(</a:t>
            </a:r>
            <a:r>
              <a:rPr lang="en-US" altLang="zh-CN" dirty="0" err="1">
                <a:solidFill>
                  <a:schemeClr val="bg1"/>
                </a:solidFill>
              </a:rPr>
              <a:t>recv_msg,encoding</a:t>
            </a:r>
            <a:r>
              <a:rPr lang="en-US" altLang="zh-CN" dirty="0">
                <a:solidFill>
                  <a:schemeClr val="bg1"/>
                </a:solidFill>
              </a:rPr>
              <a:t>='utf8'))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#</a:t>
            </a:r>
            <a:r>
              <a:rPr lang="zh-CN" altLang="en-US" dirty="0">
                <a:solidFill>
                  <a:schemeClr val="bg1"/>
                </a:solidFill>
              </a:rPr>
              <a:t>挂电话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s.close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749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978475-8F0E-4979-9729-4E6D566B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687066-4A57-42C9-BAB7-4296823EF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的实现就像是打电话的过程，接收电话的是</a:t>
            </a:r>
            <a:r>
              <a:rPr lang="en-US" altLang="zh-CN" dirty="0">
                <a:solidFill>
                  <a:schemeClr val="bg1"/>
                </a:solidFill>
              </a:rPr>
              <a:t>server</a:t>
            </a:r>
            <a:r>
              <a:rPr lang="zh-CN" altLang="en-US" dirty="0">
                <a:solidFill>
                  <a:schemeClr val="bg1"/>
                </a:solidFill>
              </a:rPr>
              <a:t>端，拨打电话是</a:t>
            </a:r>
            <a:r>
              <a:rPr lang="en-US" altLang="zh-CN" dirty="0">
                <a:solidFill>
                  <a:schemeClr val="bg1"/>
                </a:solidFill>
              </a:rPr>
              <a:t>client</a:t>
            </a:r>
            <a:r>
              <a:rPr lang="zh-CN" altLang="en-US" dirty="0">
                <a:solidFill>
                  <a:schemeClr val="bg1"/>
                </a:solidFill>
              </a:rPr>
              <a:t>端，</a:t>
            </a:r>
            <a:r>
              <a:rPr lang="en-US" altLang="zh-CN" dirty="0">
                <a:solidFill>
                  <a:schemeClr val="bg1"/>
                </a:solidFill>
              </a:rPr>
              <a:t>send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 err="1">
                <a:solidFill>
                  <a:schemeClr val="bg1"/>
                </a:solidFill>
              </a:rPr>
              <a:t>recv</a:t>
            </a:r>
            <a:r>
              <a:rPr lang="zh-CN" altLang="en-US" dirty="0">
                <a:solidFill>
                  <a:schemeClr val="bg1"/>
                </a:solidFill>
              </a:rPr>
              <a:t>中的内容就是我们要发送和接受的东西，那么准备好了要发送的东西，我们要告诉手机打电话的目标电话，看</a:t>
            </a:r>
            <a:r>
              <a:rPr lang="en-US" altLang="zh-CN" dirty="0">
                <a:solidFill>
                  <a:schemeClr val="bg1"/>
                </a:solidFill>
              </a:rPr>
              <a:t>server</a:t>
            </a:r>
            <a:r>
              <a:rPr lang="zh-CN" altLang="en-US" dirty="0">
                <a:solidFill>
                  <a:schemeClr val="bg1"/>
                </a:solidFill>
              </a:rPr>
              <a:t>中的</a:t>
            </a:r>
            <a:r>
              <a:rPr lang="en-US" altLang="zh-CN" dirty="0" err="1">
                <a:solidFill>
                  <a:schemeClr val="bg1"/>
                </a:solidFill>
              </a:rPr>
              <a:t>sock.bind</a:t>
            </a:r>
            <a:r>
              <a:rPr lang="zh-CN" altLang="en-US" dirty="0">
                <a:solidFill>
                  <a:schemeClr val="bg1"/>
                </a:solidFill>
              </a:rPr>
              <a:t>方法，这里面传了一个元组</a:t>
            </a:r>
            <a:r>
              <a:rPr lang="en-US" altLang="zh-CN" dirty="0">
                <a:solidFill>
                  <a:schemeClr val="bg1"/>
                </a:solidFill>
              </a:rPr>
              <a:t>('</a:t>
            </a:r>
            <a:r>
              <a:rPr lang="en-US" altLang="zh-CN" dirty="0" err="1">
                <a:solidFill>
                  <a:schemeClr val="bg1"/>
                </a:solidFill>
              </a:rPr>
              <a:t>ip</a:t>
            </a:r>
            <a:r>
              <a:rPr lang="en-US" altLang="zh-CN" dirty="0">
                <a:solidFill>
                  <a:schemeClr val="bg1"/>
                </a:solidFill>
              </a:rPr>
              <a:t>','port')</a:t>
            </a:r>
            <a:r>
              <a:rPr lang="zh-CN" altLang="en-US" dirty="0">
                <a:solidFill>
                  <a:schemeClr val="bg1"/>
                </a:solidFill>
              </a:rPr>
              <a:t>给</a:t>
            </a:r>
            <a:r>
              <a:rPr lang="en-US" altLang="zh-CN" dirty="0">
                <a:solidFill>
                  <a:schemeClr val="bg1"/>
                </a:solidFill>
              </a:rPr>
              <a:t>bind</a:t>
            </a:r>
            <a:r>
              <a:rPr lang="zh-CN" altLang="en-US" dirty="0">
                <a:solidFill>
                  <a:schemeClr val="bg1"/>
                </a:solidFill>
              </a:rPr>
              <a:t>方法，就是把自己的电话开机处于接听状态；而</a:t>
            </a:r>
            <a:r>
              <a:rPr lang="en-US" altLang="zh-CN" dirty="0">
                <a:solidFill>
                  <a:schemeClr val="bg1"/>
                </a:solidFill>
              </a:rPr>
              <a:t>client</a:t>
            </a:r>
            <a:r>
              <a:rPr lang="zh-CN" altLang="en-US" dirty="0">
                <a:solidFill>
                  <a:schemeClr val="bg1"/>
                </a:solidFill>
              </a:rPr>
              <a:t>端的</a:t>
            </a:r>
            <a:r>
              <a:rPr lang="en-US" altLang="zh-CN" dirty="0" err="1">
                <a:solidFill>
                  <a:schemeClr val="bg1"/>
                </a:solidFill>
              </a:rPr>
              <a:t>socket_client.connect</a:t>
            </a:r>
            <a:r>
              <a:rPr lang="zh-CN" altLang="en-US" dirty="0">
                <a:solidFill>
                  <a:schemeClr val="bg1"/>
                </a:solidFill>
              </a:rPr>
              <a:t>方法是告诉自己手机终端，去找哪个号码建立通信。所以这个元组中的</a:t>
            </a:r>
            <a:r>
              <a:rPr lang="en-US" altLang="zh-CN" dirty="0" err="1">
                <a:solidFill>
                  <a:schemeClr val="bg1"/>
                </a:solidFill>
              </a:rPr>
              <a:t>ip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>
                <a:solidFill>
                  <a:schemeClr val="bg1"/>
                </a:solidFill>
              </a:rPr>
              <a:t>port</a:t>
            </a:r>
            <a:r>
              <a:rPr lang="zh-CN" altLang="en-US" dirty="0">
                <a:solidFill>
                  <a:schemeClr val="bg1"/>
                </a:solidFill>
              </a:rPr>
              <a:t>内容必须一致，是接听和拨打电话双方约定好的。我</a:t>
            </a:r>
            <a:r>
              <a:rPr lang="en-US" altLang="zh-CN" dirty="0">
                <a:solidFill>
                  <a:schemeClr val="bg1"/>
                </a:solidFill>
              </a:rPr>
              <a:t>send</a:t>
            </a:r>
            <a:r>
              <a:rPr lang="zh-CN" altLang="en-US" dirty="0">
                <a:solidFill>
                  <a:schemeClr val="bg1"/>
                </a:solidFill>
              </a:rPr>
              <a:t>的内容无所谓是什么，我</a:t>
            </a:r>
            <a:r>
              <a:rPr lang="en-US" altLang="zh-CN" dirty="0">
                <a:solidFill>
                  <a:schemeClr val="bg1"/>
                </a:solidFill>
              </a:rPr>
              <a:t>send</a:t>
            </a:r>
            <a:r>
              <a:rPr lang="zh-CN" altLang="en-US" dirty="0">
                <a:solidFill>
                  <a:schemeClr val="bg1"/>
                </a:solidFill>
              </a:rPr>
              <a:t>什么，客户端就</a:t>
            </a:r>
            <a:r>
              <a:rPr lang="en-US" altLang="zh-CN" dirty="0" err="1">
                <a:solidFill>
                  <a:schemeClr val="bg1"/>
                </a:solidFill>
              </a:rPr>
              <a:t>recv</a:t>
            </a:r>
            <a:r>
              <a:rPr lang="zh-CN" altLang="en-US" dirty="0">
                <a:solidFill>
                  <a:schemeClr val="bg1"/>
                </a:solidFill>
              </a:rPr>
              <a:t>什么，因为我发送的什么，接收到的就是什么，他没有权利左右我发送什么东西。</a:t>
            </a:r>
          </a:p>
        </p:txBody>
      </p:sp>
    </p:spTree>
    <p:extLst>
      <p:ext uri="{BB962C8B-B14F-4D97-AF65-F5344CB8AC3E}">
        <p14:creationId xmlns:p14="http://schemas.microsoft.com/office/powerpoint/2010/main" val="1501375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936094-05D7-4438-9D86-8535B7479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531"/>
          </a:xfrm>
        </p:spPr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上传文件服务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服务器</a:t>
            </a:r>
            <a:r>
              <a:rPr lang="zh-CN" altLang="zh-CN" dirty="0">
                <a:solidFill>
                  <a:schemeClr val="bg1"/>
                </a:solidFill>
              </a:rPr>
              <a:t>端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46530-EFB8-430E-B6F2-56230C485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9482"/>
            <a:ext cx="5181600" cy="51607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-*- coding:utf-8 -*-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socket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sk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socket.socket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sk.bind</a:t>
            </a:r>
            <a:r>
              <a:rPr lang="en-US" altLang="zh-CN" dirty="0">
                <a:solidFill>
                  <a:schemeClr val="bg1"/>
                </a:solidFill>
              </a:rPr>
              <a:t>(("127.0.0.1",8080))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sk.listen</a:t>
            </a:r>
            <a:r>
              <a:rPr lang="en-US" altLang="zh-CN" dirty="0">
                <a:solidFill>
                  <a:schemeClr val="bg1"/>
                </a:solidFill>
              </a:rPr>
              <a:t>(5)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while True: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conn,address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sk.accept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conn.sendall</a:t>
            </a:r>
            <a:r>
              <a:rPr lang="en-US" altLang="zh-CN" dirty="0">
                <a:solidFill>
                  <a:schemeClr val="bg1"/>
                </a:solidFill>
              </a:rPr>
              <a:t>(bytes("</a:t>
            </a:r>
            <a:r>
              <a:rPr lang="zh-CN" altLang="en-US" dirty="0">
                <a:solidFill>
                  <a:schemeClr val="bg1"/>
                </a:solidFill>
              </a:rPr>
              <a:t>欢迎光临文件传输系统</a:t>
            </a:r>
            <a:r>
              <a:rPr lang="en-US" altLang="zh-CN" dirty="0">
                <a:solidFill>
                  <a:schemeClr val="bg1"/>
                </a:solidFill>
              </a:rPr>
              <a:t>",encoding="utf-8"))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size = </a:t>
            </a:r>
            <a:r>
              <a:rPr lang="en-US" altLang="zh-CN" dirty="0" err="1">
                <a:solidFill>
                  <a:schemeClr val="bg1"/>
                </a:solidFill>
              </a:rPr>
              <a:t>conn.recv</a:t>
            </a:r>
            <a:r>
              <a:rPr lang="en-US" altLang="zh-CN" dirty="0">
                <a:solidFill>
                  <a:schemeClr val="bg1"/>
                </a:solidFill>
              </a:rPr>
              <a:t>(1024)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size_str</a:t>
            </a:r>
            <a:r>
              <a:rPr lang="en-US" altLang="zh-CN" dirty="0">
                <a:solidFill>
                  <a:schemeClr val="bg1"/>
                </a:solidFill>
              </a:rPr>
              <a:t> = str(size, encoding="utf-8")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print('</a:t>
            </a:r>
            <a:r>
              <a:rPr lang="zh-CN" altLang="en-US" dirty="0">
                <a:solidFill>
                  <a:schemeClr val="bg1"/>
                </a:solidFill>
              </a:rPr>
              <a:t>文件长度</a:t>
            </a:r>
            <a:r>
              <a:rPr lang="en-US" altLang="zh-CN" dirty="0">
                <a:solidFill>
                  <a:schemeClr val="bg1"/>
                </a:solidFill>
              </a:rPr>
              <a:t>:',</a:t>
            </a:r>
            <a:r>
              <a:rPr lang="en-US" altLang="zh-CN" dirty="0" err="1">
                <a:solidFill>
                  <a:schemeClr val="bg1"/>
                </a:solidFill>
              </a:rPr>
              <a:t>size_str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FC2167-6D44-4CAB-920D-F59799FF3F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59482"/>
            <a:ext cx="5181600" cy="53455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file_size</a:t>
            </a:r>
            <a:r>
              <a:rPr lang="en-US" altLang="zh-CN" dirty="0">
                <a:solidFill>
                  <a:schemeClr val="bg1"/>
                </a:solidFill>
              </a:rPr>
              <a:t> = int(</a:t>
            </a:r>
            <a:r>
              <a:rPr lang="en-US" altLang="zh-CN" dirty="0" err="1">
                <a:solidFill>
                  <a:schemeClr val="bg1"/>
                </a:solidFill>
              </a:rPr>
              <a:t>size_str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conn.sendall</a:t>
            </a:r>
            <a:r>
              <a:rPr lang="en-US" altLang="zh-CN" dirty="0">
                <a:solidFill>
                  <a:schemeClr val="bg1"/>
                </a:solidFill>
              </a:rPr>
              <a:t>(bytes("</a:t>
            </a:r>
            <a:r>
              <a:rPr lang="zh-CN" altLang="en-US" dirty="0">
                <a:solidFill>
                  <a:schemeClr val="bg1"/>
                </a:solidFill>
              </a:rPr>
              <a:t>开始传送</a:t>
            </a:r>
            <a:r>
              <a:rPr lang="en-US" altLang="zh-CN" dirty="0">
                <a:solidFill>
                  <a:schemeClr val="bg1"/>
                </a:solidFill>
              </a:rPr>
              <a:t>", encoding="utf-8"))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has_size</a:t>
            </a:r>
            <a:r>
              <a:rPr lang="en-US" altLang="zh-CN" dirty="0">
                <a:solidFill>
                  <a:schemeClr val="bg1"/>
                </a:solidFill>
              </a:rPr>
              <a:t> = 0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f = open("hill_new.jpg","</a:t>
            </a:r>
            <a:r>
              <a:rPr lang="en-US" altLang="zh-CN" dirty="0" err="1">
                <a:solidFill>
                  <a:schemeClr val="bg1"/>
                </a:solidFill>
              </a:rPr>
              <a:t>wb</a:t>
            </a:r>
            <a:r>
              <a:rPr lang="en-US" altLang="zh-CN" dirty="0">
                <a:solidFill>
                  <a:schemeClr val="bg1"/>
                </a:solidFill>
              </a:rPr>
              <a:t>")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while True: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if </a:t>
            </a:r>
            <a:r>
              <a:rPr lang="en-US" altLang="zh-CN" dirty="0" err="1">
                <a:solidFill>
                  <a:schemeClr val="bg1"/>
                </a:solidFill>
              </a:rPr>
              <a:t>file_size</a:t>
            </a:r>
            <a:r>
              <a:rPr lang="en-US" altLang="zh-CN" dirty="0">
                <a:solidFill>
                  <a:schemeClr val="bg1"/>
                </a:solidFill>
              </a:rPr>
              <a:t> == </a:t>
            </a:r>
            <a:r>
              <a:rPr lang="en-US" altLang="zh-CN" dirty="0" err="1">
                <a:solidFill>
                  <a:schemeClr val="bg1"/>
                </a:solidFill>
              </a:rPr>
              <a:t>has_size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    break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date = </a:t>
            </a:r>
            <a:r>
              <a:rPr lang="en-US" altLang="zh-CN" dirty="0" err="1">
                <a:solidFill>
                  <a:schemeClr val="bg1"/>
                </a:solidFill>
              </a:rPr>
              <a:t>conn.recv</a:t>
            </a:r>
            <a:r>
              <a:rPr lang="en-US" altLang="zh-CN" dirty="0">
                <a:solidFill>
                  <a:schemeClr val="bg1"/>
                </a:solidFill>
              </a:rPr>
              <a:t>(1024)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</a:t>
            </a:r>
            <a:r>
              <a:rPr lang="en-US" altLang="zh-CN" dirty="0" err="1">
                <a:solidFill>
                  <a:schemeClr val="bg1"/>
                </a:solidFill>
              </a:rPr>
              <a:t>f.write</a:t>
            </a:r>
            <a:r>
              <a:rPr lang="en-US" altLang="zh-CN" dirty="0">
                <a:solidFill>
                  <a:schemeClr val="bg1"/>
                </a:solidFill>
              </a:rPr>
              <a:t>(date)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</a:t>
            </a:r>
            <a:r>
              <a:rPr lang="en-US" altLang="zh-CN" dirty="0" err="1">
                <a:solidFill>
                  <a:schemeClr val="bg1"/>
                </a:solidFill>
              </a:rPr>
              <a:t>has_size</a:t>
            </a:r>
            <a:r>
              <a:rPr lang="en-US" altLang="zh-CN" dirty="0">
                <a:solidFill>
                  <a:schemeClr val="bg1"/>
                </a:solidFill>
              </a:rPr>
              <a:t> += </a:t>
            </a:r>
            <a:r>
              <a:rPr lang="en-US" altLang="zh-CN" dirty="0" err="1">
                <a:solidFill>
                  <a:schemeClr val="bg1"/>
                </a:solidFill>
              </a:rPr>
              <a:t>len</a:t>
            </a:r>
            <a:r>
              <a:rPr lang="en-US" altLang="zh-CN" dirty="0">
                <a:solidFill>
                  <a:schemeClr val="bg1"/>
                </a:solidFill>
              </a:rPr>
              <a:t>(date)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print('</a:t>
            </a:r>
            <a:r>
              <a:rPr lang="zh-CN" altLang="en-US" dirty="0">
                <a:solidFill>
                  <a:schemeClr val="bg1"/>
                </a:solidFill>
              </a:rPr>
              <a:t>文件接收完毕，收到长度</a:t>
            </a:r>
            <a:r>
              <a:rPr lang="en-US" altLang="zh-CN" dirty="0">
                <a:solidFill>
                  <a:schemeClr val="bg1"/>
                </a:solidFill>
              </a:rPr>
              <a:t>:',</a:t>
            </a:r>
            <a:r>
              <a:rPr lang="en-US" altLang="zh-CN" dirty="0" err="1">
                <a:solidFill>
                  <a:schemeClr val="bg1"/>
                </a:solidFill>
              </a:rPr>
              <a:t>has_size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f.close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19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F34AAD-D2C7-4177-97B4-15082F80F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上传文件服务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客户</a:t>
            </a:r>
            <a:r>
              <a:rPr lang="zh-CN" altLang="zh-CN" dirty="0">
                <a:solidFill>
                  <a:schemeClr val="bg1"/>
                </a:solidFill>
              </a:rPr>
              <a:t>端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6A640E-5970-4D06-92A0-D63858F73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020"/>
            <a:ext cx="10515600" cy="51564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-*- coding:utf-8 -*-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socket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</a:t>
            </a:r>
            <a:r>
              <a:rPr lang="en-US" altLang="zh-CN" dirty="0" err="1">
                <a:solidFill>
                  <a:schemeClr val="bg1"/>
                </a:solidFill>
              </a:rPr>
              <a:t>os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obj = </a:t>
            </a:r>
            <a:r>
              <a:rPr lang="en-US" altLang="zh-CN" dirty="0" err="1">
                <a:solidFill>
                  <a:schemeClr val="bg1"/>
                </a:solidFill>
              </a:rPr>
              <a:t>socket.socket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obj.connect</a:t>
            </a:r>
            <a:r>
              <a:rPr lang="en-US" altLang="zh-CN" dirty="0">
                <a:solidFill>
                  <a:schemeClr val="bg1"/>
                </a:solidFill>
              </a:rPr>
              <a:t>(("127.0.0.1",8080))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ret_bytes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obj.recv</a:t>
            </a:r>
            <a:r>
              <a:rPr lang="en-US" altLang="zh-CN" dirty="0">
                <a:solidFill>
                  <a:schemeClr val="bg1"/>
                </a:solidFill>
              </a:rPr>
              <a:t>(1024)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ret_str</a:t>
            </a:r>
            <a:r>
              <a:rPr lang="en-US" altLang="zh-CN" dirty="0">
                <a:solidFill>
                  <a:schemeClr val="bg1"/>
                </a:solidFill>
              </a:rPr>
              <a:t> = str(</a:t>
            </a:r>
            <a:r>
              <a:rPr lang="en-US" altLang="zh-CN" dirty="0" err="1">
                <a:solidFill>
                  <a:schemeClr val="bg1"/>
                </a:solidFill>
              </a:rPr>
              <a:t>ret_bytes,encoding</a:t>
            </a:r>
            <a:r>
              <a:rPr lang="en-US" altLang="zh-CN" dirty="0">
                <a:solidFill>
                  <a:schemeClr val="bg1"/>
                </a:solidFill>
              </a:rPr>
              <a:t>="utf-8")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ret_str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size = </a:t>
            </a:r>
            <a:r>
              <a:rPr lang="en-US" altLang="zh-CN" dirty="0" err="1">
                <a:solidFill>
                  <a:schemeClr val="bg1"/>
                </a:solidFill>
              </a:rPr>
              <a:t>os.stat</a:t>
            </a:r>
            <a:r>
              <a:rPr lang="en-US" altLang="zh-CN" dirty="0">
                <a:solidFill>
                  <a:schemeClr val="bg1"/>
                </a:solidFill>
              </a:rPr>
              <a:t>("hill.jpg").</a:t>
            </a:r>
            <a:r>
              <a:rPr lang="en-US" altLang="zh-CN" dirty="0" err="1">
                <a:solidFill>
                  <a:schemeClr val="bg1"/>
                </a:solidFill>
              </a:rPr>
              <a:t>st_size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print('</a:t>
            </a:r>
            <a:r>
              <a:rPr lang="zh-CN" altLang="en-US" dirty="0">
                <a:solidFill>
                  <a:schemeClr val="bg1"/>
                </a:solidFill>
              </a:rPr>
              <a:t>待发送文件长度</a:t>
            </a:r>
            <a:r>
              <a:rPr lang="en-US" altLang="zh-CN" dirty="0">
                <a:solidFill>
                  <a:schemeClr val="bg1"/>
                </a:solidFill>
              </a:rPr>
              <a:t>:',size)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obj.sendall</a:t>
            </a:r>
            <a:r>
              <a:rPr lang="en-US" altLang="zh-CN" dirty="0">
                <a:solidFill>
                  <a:schemeClr val="bg1"/>
                </a:solidFill>
              </a:rPr>
              <a:t>(bytes(str(size),encoding="utf-8"))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obj.recv</a:t>
            </a:r>
            <a:r>
              <a:rPr lang="en-US" altLang="zh-CN" dirty="0">
                <a:solidFill>
                  <a:schemeClr val="bg1"/>
                </a:solidFill>
              </a:rPr>
              <a:t>(1024)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with open("hill.jpg","</a:t>
            </a:r>
            <a:r>
              <a:rPr lang="en-US" altLang="zh-CN" dirty="0" err="1">
                <a:solidFill>
                  <a:schemeClr val="bg1"/>
                </a:solidFill>
              </a:rPr>
              <a:t>rb</a:t>
            </a:r>
            <a:r>
              <a:rPr lang="en-US" altLang="zh-CN" dirty="0">
                <a:solidFill>
                  <a:schemeClr val="bg1"/>
                </a:solidFill>
              </a:rPr>
              <a:t>") as f: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for line in f: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</a:t>
            </a:r>
            <a:r>
              <a:rPr lang="en-US" altLang="zh-CN" dirty="0" err="1">
                <a:solidFill>
                  <a:schemeClr val="bg1"/>
                </a:solidFill>
              </a:rPr>
              <a:t>obj.sendall</a:t>
            </a:r>
            <a:r>
              <a:rPr lang="en-US" altLang="zh-CN" dirty="0">
                <a:solidFill>
                  <a:schemeClr val="bg1"/>
                </a:solidFill>
              </a:rPr>
              <a:t>(line)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print('</a:t>
            </a:r>
            <a:r>
              <a:rPr lang="zh-CN" altLang="en-US" dirty="0">
                <a:solidFill>
                  <a:schemeClr val="bg1"/>
                </a:solidFill>
              </a:rPr>
              <a:t>文件发送完毕。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54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DA5ADA-4E68-4949-B32A-56039948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SocketServer</a:t>
            </a:r>
            <a:r>
              <a:rPr lang="zh-CN" altLang="zh-CN" dirty="0">
                <a:solidFill>
                  <a:schemeClr val="bg1"/>
                </a:solidFill>
              </a:rPr>
              <a:t>模块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1F9BD2-CE6C-49DC-AE2B-E56E23062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SocketServer</a:t>
            </a:r>
            <a:r>
              <a:rPr lang="zh-CN" altLang="zh-CN" dirty="0">
                <a:solidFill>
                  <a:schemeClr val="bg1"/>
                </a:solidFill>
              </a:rPr>
              <a:t>内部使用</a:t>
            </a:r>
            <a:r>
              <a:rPr lang="en-US" altLang="zh-CN" dirty="0">
                <a:solidFill>
                  <a:schemeClr val="bg1"/>
                </a:solidFill>
              </a:rPr>
              <a:t> IO</a:t>
            </a:r>
            <a:r>
              <a:rPr lang="zh-CN" altLang="zh-CN" dirty="0">
                <a:solidFill>
                  <a:schemeClr val="bg1"/>
                </a:solidFill>
              </a:rPr>
              <a:t>多路复用 以及 “多线程” 和 “多进程” ，从而实现并发处理多个客户端请求的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zh-CN" dirty="0">
                <a:solidFill>
                  <a:schemeClr val="bg1"/>
                </a:solidFill>
              </a:rPr>
              <a:t>服务端。即：每个客户端请求连接到服务器时，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zh-CN" dirty="0">
                <a:solidFill>
                  <a:schemeClr val="bg1"/>
                </a:solidFill>
              </a:rPr>
              <a:t>服务端都会在服务器是创建一个“线程”或者“进程” 专门负责处理当前客户端的所有请求。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172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815BB-4775-4942-97D9-ABBEF8885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err="1">
                <a:solidFill>
                  <a:schemeClr val="bg1"/>
                </a:solidFill>
              </a:rPr>
              <a:t>ThreadingTCPServer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0CC3C1-D5EC-48D4-A576-D6F120A2E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ThreadingTCPServer</a:t>
            </a:r>
            <a:r>
              <a:rPr lang="zh-CN" altLang="en-US" dirty="0">
                <a:solidFill>
                  <a:schemeClr val="bg1"/>
                </a:solidFill>
              </a:rPr>
              <a:t>实现的</a:t>
            </a:r>
            <a:r>
              <a:rPr lang="en-US" altLang="zh-CN" dirty="0" err="1">
                <a:solidFill>
                  <a:schemeClr val="bg1"/>
                </a:solidFill>
              </a:rPr>
              <a:t>Soket</a:t>
            </a:r>
            <a:r>
              <a:rPr lang="zh-CN" altLang="en-US" dirty="0">
                <a:solidFill>
                  <a:schemeClr val="bg1"/>
                </a:solidFill>
              </a:rPr>
              <a:t>服务器内部会为每个</a:t>
            </a:r>
            <a:r>
              <a:rPr lang="en-US" altLang="zh-CN" dirty="0">
                <a:solidFill>
                  <a:schemeClr val="bg1"/>
                </a:solidFill>
              </a:rPr>
              <a:t>client</a:t>
            </a:r>
            <a:r>
              <a:rPr lang="zh-CN" altLang="en-US" dirty="0">
                <a:solidFill>
                  <a:schemeClr val="bg1"/>
                </a:solidFill>
              </a:rPr>
              <a:t>创建一个 “线程”，该线程用来和客户端进行交互。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使用</a:t>
            </a:r>
            <a:r>
              <a:rPr lang="en-US" altLang="zh-CN" dirty="0" err="1">
                <a:solidFill>
                  <a:schemeClr val="bg1"/>
                </a:solidFill>
              </a:rPr>
              <a:t>ThreadingTCPServer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创建一个继承自 </a:t>
            </a:r>
            <a:r>
              <a:rPr lang="en-US" altLang="zh-CN" dirty="0" err="1">
                <a:solidFill>
                  <a:schemeClr val="bg1"/>
                </a:solidFill>
              </a:rPr>
              <a:t>SocketServer.BaseRequestHandler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的类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类中必须定义一个名称为 </a:t>
            </a:r>
            <a:r>
              <a:rPr lang="en-US" altLang="zh-CN" dirty="0">
                <a:solidFill>
                  <a:schemeClr val="bg1"/>
                </a:solidFill>
              </a:rPr>
              <a:t>handle </a:t>
            </a:r>
            <a:r>
              <a:rPr lang="zh-CN" altLang="en-US" dirty="0">
                <a:solidFill>
                  <a:schemeClr val="bg1"/>
                </a:solidFill>
              </a:rPr>
              <a:t>的方法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启动</a:t>
            </a:r>
            <a:r>
              <a:rPr lang="en-US" altLang="zh-CN" dirty="0" err="1">
                <a:solidFill>
                  <a:schemeClr val="bg1"/>
                </a:solidFill>
              </a:rPr>
              <a:t>ThreadingTCPServer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45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1B0848-B779-4D6D-A89B-81BCEDB98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第三方库模块简介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19B53B-C70A-4098-8089-BDFF57D31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 Python</a:t>
            </a:r>
            <a:r>
              <a:rPr lang="zh-CN" altLang="en-US" dirty="0">
                <a:solidFill>
                  <a:schemeClr val="bg1"/>
                </a:solidFill>
              </a:rPr>
              <a:t>内置库的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 err="1">
                <a:solidFill>
                  <a:schemeClr val="bg1"/>
                </a:solidFill>
              </a:rPr>
              <a:t>SocketServer</a:t>
            </a:r>
            <a:r>
              <a:rPr lang="zh-CN" altLang="en-US" dirty="0">
                <a:solidFill>
                  <a:schemeClr val="bg1"/>
                </a:solidFill>
              </a:rPr>
              <a:t>模块功能和性能都比较弱，现实的项目中往往使用第三方的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库模块。常见的有</a:t>
            </a:r>
            <a:r>
              <a:rPr lang="en-US" altLang="zh-CN" dirty="0">
                <a:solidFill>
                  <a:schemeClr val="bg1"/>
                </a:solidFill>
              </a:rPr>
              <a:t>tornado, </a:t>
            </a:r>
            <a:r>
              <a:rPr lang="en-US" altLang="zh-CN" dirty="0" err="1">
                <a:solidFill>
                  <a:schemeClr val="bg1"/>
                </a:solidFill>
              </a:rPr>
              <a:t>asycio</a:t>
            </a:r>
            <a:r>
              <a:rPr lang="zh-CN" altLang="en-US" dirty="0">
                <a:solidFill>
                  <a:schemeClr val="bg1"/>
                </a:solidFill>
              </a:rPr>
              <a:t>等。</a:t>
            </a:r>
          </a:p>
          <a:p>
            <a:r>
              <a:rPr lang="en-US" altLang="zh-CN" dirty="0" err="1">
                <a:solidFill>
                  <a:schemeClr val="bg1"/>
                </a:solidFill>
              </a:rPr>
              <a:t>Asycio</a:t>
            </a:r>
            <a:r>
              <a:rPr lang="zh-CN" altLang="en-US" dirty="0">
                <a:solidFill>
                  <a:schemeClr val="bg1"/>
                </a:solidFill>
              </a:rPr>
              <a:t>是异步的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模块，在</a:t>
            </a:r>
            <a:r>
              <a:rPr lang="en-US" altLang="zh-CN" dirty="0">
                <a:solidFill>
                  <a:schemeClr val="bg1"/>
                </a:solidFill>
              </a:rPr>
              <a:t>Linux</a:t>
            </a:r>
            <a:r>
              <a:rPr lang="zh-CN" altLang="en-US" dirty="0">
                <a:solidFill>
                  <a:schemeClr val="bg1"/>
                </a:solidFill>
              </a:rPr>
              <a:t>下使用</a:t>
            </a:r>
            <a:r>
              <a:rPr lang="en-US" altLang="zh-CN" dirty="0" err="1">
                <a:solidFill>
                  <a:schemeClr val="bg1"/>
                </a:solidFill>
              </a:rPr>
              <a:t>uvloop</a:t>
            </a:r>
            <a:r>
              <a:rPr lang="zh-CN" altLang="en-US" dirty="0">
                <a:solidFill>
                  <a:schemeClr val="bg1"/>
                </a:solidFill>
              </a:rPr>
              <a:t>的话，速度可以和任何语言的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比，性能和</a:t>
            </a:r>
            <a:r>
              <a:rPr lang="en-US" altLang="zh-CN" dirty="0">
                <a:solidFill>
                  <a:schemeClr val="bg1"/>
                </a:solidFill>
              </a:rPr>
              <a:t>go</a:t>
            </a:r>
            <a:r>
              <a:rPr lang="zh-CN" altLang="en-US" dirty="0">
                <a:solidFill>
                  <a:schemeClr val="bg1"/>
                </a:solidFill>
              </a:rPr>
              <a:t>语言相近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9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C4FF5D-D90F-4955-83EF-7CC346709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TCP/IP</a:t>
            </a:r>
            <a:r>
              <a:rPr lang="zh-CN" altLang="zh-CN" dirty="0">
                <a:solidFill>
                  <a:schemeClr val="bg1"/>
                </a:solidFill>
              </a:rPr>
              <a:t>协议简介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E3B6B95-A80B-4E41-8EA2-5B8FF9610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6569"/>
            <a:ext cx="10515600" cy="4640394"/>
          </a:xfrm>
        </p:spPr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什么是</a:t>
            </a:r>
            <a:r>
              <a:rPr lang="en-US" altLang="zh-CN" dirty="0">
                <a:solidFill>
                  <a:schemeClr val="bg1"/>
                </a:solidFill>
              </a:rPr>
              <a:t>TCP/IP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TCP/IP </a:t>
            </a:r>
            <a:r>
              <a:rPr lang="zh-CN" altLang="en-US" dirty="0">
                <a:solidFill>
                  <a:schemeClr val="bg1"/>
                </a:solidFill>
              </a:rPr>
              <a:t>是一类协议系统，它是用于网络通信的一套协议集合。传统上来说 </a:t>
            </a:r>
            <a:r>
              <a:rPr lang="en-US" altLang="zh-CN" dirty="0">
                <a:solidFill>
                  <a:schemeClr val="bg1"/>
                </a:solidFill>
              </a:rPr>
              <a:t>TCP/IP </a:t>
            </a:r>
            <a:r>
              <a:rPr lang="zh-CN" altLang="en-US" dirty="0">
                <a:solidFill>
                  <a:schemeClr val="bg1"/>
                </a:solidFill>
              </a:rPr>
              <a:t>被认为是一个四层协议。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B53E66E-8BB3-489E-9932-06B10F08F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318611"/>
              </p:ext>
            </p:extLst>
          </p:nvPr>
        </p:nvGraphicFramePr>
        <p:xfrm>
          <a:off x="2607895" y="2969443"/>
          <a:ext cx="6281580" cy="36230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3860">
                  <a:extLst>
                    <a:ext uri="{9D8B030D-6E8A-4147-A177-3AD203B41FA5}">
                      <a16:colId xmlns:a16="http://schemas.microsoft.com/office/drawing/2014/main" val="2849075719"/>
                    </a:ext>
                  </a:extLst>
                </a:gridCol>
                <a:gridCol w="2093860">
                  <a:extLst>
                    <a:ext uri="{9D8B030D-6E8A-4147-A177-3AD203B41FA5}">
                      <a16:colId xmlns:a16="http://schemas.microsoft.com/office/drawing/2014/main" val="273184931"/>
                    </a:ext>
                  </a:extLst>
                </a:gridCol>
                <a:gridCol w="2093860">
                  <a:extLst>
                    <a:ext uri="{9D8B030D-6E8A-4147-A177-3AD203B41FA5}">
                      <a16:colId xmlns:a16="http://schemas.microsoft.com/office/drawing/2014/main" val="280357574"/>
                    </a:ext>
                  </a:extLst>
                </a:gridCol>
              </a:tblGrid>
              <a:tr h="3007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OSI</a:t>
                      </a:r>
                      <a:r>
                        <a:rPr lang="zh-CN" sz="1600" dirty="0">
                          <a:effectLst/>
                        </a:rPr>
                        <a:t>体系结构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TCP/IP</a:t>
                      </a:r>
                      <a:r>
                        <a:rPr lang="zh-CN" sz="1600" dirty="0">
                          <a:effectLst/>
                        </a:rPr>
                        <a:t>协议族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447676"/>
                  </a:ext>
                </a:extLst>
              </a:tr>
              <a:tr h="4080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应用层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应用层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TELNET</a:t>
                      </a:r>
                      <a:r>
                        <a:rPr lang="zh-CN" sz="1600">
                          <a:effectLst/>
                        </a:rPr>
                        <a:t>、</a:t>
                      </a:r>
                      <a:r>
                        <a:rPr lang="en-US" sz="1600">
                          <a:effectLst/>
                        </a:rPr>
                        <a:t>FTP</a:t>
                      </a:r>
                      <a:r>
                        <a:rPr lang="zh-CN" sz="1600">
                          <a:effectLst/>
                        </a:rPr>
                        <a:t>、</a:t>
                      </a:r>
                      <a:r>
                        <a:rPr lang="en-US" sz="1600">
                          <a:effectLst/>
                        </a:rPr>
                        <a:t>HTTP</a:t>
                      </a:r>
                      <a:r>
                        <a:rPr lang="zh-CN" sz="1600">
                          <a:effectLst/>
                        </a:rPr>
                        <a:t>、</a:t>
                      </a:r>
                      <a:r>
                        <a:rPr lang="en-US" sz="1600">
                          <a:effectLst/>
                        </a:rPr>
                        <a:t>SMTP</a:t>
                      </a:r>
                      <a:r>
                        <a:rPr lang="zh-CN" sz="1600">
                          <a:effectLst/>
                        </a:rPr>
                        <a:t>、</a:t>
                      </a:r>
                      <a:r>
                        <a:rPr lang="en-US" sz="1600">
                          <a:effectLst/>
                        </a:rPr>
                        <a:t>DNS</a:t>
                      </a:r>
                      <a:r>
                        <a:rPr lang="zh-CN" sz="1600">
                          <a:effectLst/>
                        </a:rPr>
                        <a:t>等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extLst>
                  <a:ext uri="{0D108BD9-81ED-4DB2-BD59-A6C34878D82A}">
                    <a16:rowId xmlns:a16="http://schemas.microsoft.com/office/drawing/2014/main" val="1327978613"/>
                  </a:ext>
                </a:extLst>
              </a:tr>
              <a:tr h="4080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表示层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431038"/>
                  </a:ext>
                </a:extLst>
              </a:tr>
              <a:tr h="4080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会话层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45265"/>
                  </a:ext>
                </a:extLst>
              </a:tr>
              <a:tr h="4080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传输层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传输层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TCP</a:t>
                      </a:r>
                      <a:r>
                        <a:rPr lang="zh-CN" sz="1600" dirty="0">
                          <a:effectLst/>
                        </a:rPr>
                        <a:t>、</a:t>
                      </a:r>
                      <a:r>
                        <a:rPr lang="en-US" sz="1600" dirty="0">
                          <a:effectLst/>
                        </a:rPr>
                        <a:t>UDP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extLst>
                  <a:ext uri="{0D108BD9-81ED-4DB2-BD59-A6C34878D82A}">
                    <a16:rowId xmlns:a16="http://schemas.microsoft.com/office/drawing/2014/main" val="1672482141"/>
                  </a:ext>
                </a:extLst>
              </a:tr>
              <a:tr h="7808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网络层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网络层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IP</a:t>
                      </a:r>
                      <a:r>
                        <a:rPr lang="zh-CN" sz="1600" dirty="0">
                          <a:effectLst/>
                        </a:rPr>
                        <a:t>、</a:t>
                      </a:r>
                      <a:r>
                        <a:rPr lang="en-US" sz="1600" dirty="0">
                          <a:effectLst/>
                        </a:rPr>
                        <a:t>ICMP</a:t>
                      </a:r>
                      <a:r>
                        <a:rPr lang="zh-CN" sz="1600" dirty="0">
                          <a:effectLst/>
                        </a:rPr>
                        <a:t>、</a:t>
                      </a:r>
                      <a:r>
                        <a:rPr lang="en-US" sz="1600" dirty="0">
                          <a:effectLst/>
                        </a:rPr>
                        <a:t>ARP</a:t>
                      </a:r>
                      <a:r>
                        <a:rPr lang="zh-CN" sz="1600" dirty="0">
                          <a:effectLst/>
                        </a:rPr>
                        <a:t>、</a:t>
                      </a:r>
                      <a:r>
                        <a:rPr lang="en-US" sz="1600" dirty="0">
                          <a:effectLst/>
                        </a:rPr>
                        <a:t>RARP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extLst>
                  <a:ext uri="{0D108BD9-81ED-4DB2-BD59-A6C34878D82A}">
                    <a16:rowId xmlns:a16="http://schemas.microsoft.com/office/drawing/2014/main" val="1350041055"/>
                  </a:ext>
                </a:extLst>
              </a:tr>
              <a:tr h="4080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数据链路层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网络接口层</a:t>
                      </a:r>
                      <a:endParaRPr lang="zh-CN" sz="16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各种物理通信网络接口</a:t>
                      </a:r>
                      <a:endParaRPr lang="zh-CN" sz="1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extLst>
                  <a:ext uri="{0D108BD9-81ED-4DB2-BD59-A6C34878D82A}">
                    <a16:rowId xmlns:a16="http://schemas.microsoft.com/office/drawing/2014/main" val="624664183"/>
                  </a:ext>
                </a:extLst>
              </a:tr>
              <a:tr h="4014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dirty="0">
                          <a:effectLst/>
                        </a:rPr>
                        <a:t>物理层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71755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570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017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8D15CC-837B-4FE2-BBE5-0E278AB7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网络层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F88E86-8300-455B-9326-566AB2D0D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网络层主要就是做物理地址与逻辑地址之间的转换．目前市场上应用的最多的是 </a:t>
            </a:r>
            <a:r>
              <a:rPr lang="en-US" altLang="zh-CN" dirty="0">
                <a:solidFill>
                  <a:schemeClr val="bg1"/>
                </a:solidFill>
              </a:rPr>
              <a:t>32 </a:t>
            </a:r>
            <a:r>
              <a:rPr lang="zh-CN" altLang="en-US" dirty="0">
                <a:solidFill>
                  <a:schemeClr val="bg1"/>
                </a:solidFill>
              </a:rPr>
              <a:t>位二进制的 </a:t>
            </a:r>
            <a:r>
              <a:rPr lang="en-US" altLang="zh-CN" dirty="0">
                <a:solidFill>
                  <a:schemeClr val="bg1"/>
                </a:solidFill>
              </a:rPr>
              <a:t>IPv4 ,</a:t>
            </a:r>
            <a:r>
              <a:rPr lang="zh-CN" altLang="en-US" dirty="0">
                <a:solidFill>
                  <a:schemeClr val="bg1"/>
                </a:solidFill>
              </a:rPr>
              <a:t>因为 </a:t>
            </a:r>
            <a:r>
              <a:rPr lang="en-US" altLang="zh-CN" dirty="0">
                <a:solidFill>
                  <a:schemeClr val="bg1"/>
                </a:solidFill>
              </a:rPr>
              <a:t>IPv4 </a:t>
            </a:r>
            <a:r>
              <a:rPr lang="zh-CN" altLang="en-US" dirty="0">
                <a:solidFill>
                  <a:schemeClr val="bg1"/>
                </a:solidFill>
              </a:rPr>
              <a:t>的地址已经不够用了，所以 </a:t>
            </a:r>
            <a:r>
              <a:rPr lang="en-US" altLang="zh-CN" dirty="0">
                <a:solidFill>
                  <a:schemeClr val="bg1"/>
                </a:solidFill>
              </a:rPr>
              <a:t>128 </a:t>
            </a:r>
            <a:r>
              <a:rPr lang="zh-CN" altLang="en-US" dirty="0">
                <a:solidFill>
                  <a:schemeClr val="bg1"/>
                </a:solidFill>
              </a:rPr>
              <a:t>位二进制的 </a:t>
            </a:r>
            <a:r>
              <a:rPr lang="en-US" altLang="zh-CN" dirty="0">
                <a:solidFill>
                  <a:schemeClr val="bg1"/>
                </a:solidFill>
              </a:rPr>
              <a:t>IPv6 </a:t>
            </a:r>
            <a:r>
              <a:rPr lang="zh-CN" altLang="en-US" dirty="0">
                <a:solidFill>
                  <a:schemeClr val="bg1"/>
                </a:solidFill>
              </a:rPr>
              <a:t>应用越来越广泛了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zh-CN" altLang="en-US" dirty="0">
                <a:solidFill>
                  <a:schemeClr val="bg1"/>
                </a:solidFill>
              </a:rPr>
              <a:t>但是下面的介绍都是基于 </a:t>
            </a:r>
            <a:r>
              <a:rPr lang="en-US" altLang="zh-CN" dirty="0">
                <a:solidFill>
                  <a:schemeClr val="bg1"/>
                </a:solidFill>
              </a:rPr>
              <a:t>IPv4 </a:t>
            </a:r>
            <a:r>
              <a:rPr lang="zh-CN" altLang="en-US" dirty="0">
                <a:solidFill>
                  <a:schemeClr val="bg1"/>
                </a:solidFill>
              </a:rPr>
              <a:t>进行的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TCP/IP </a:t>
            </a:r>
            <a:r>
              <a:rPr lang="zh-CN" altLang="en-US" dirty="0">
                <a:solidFill>
                  <a:schemeClr val="bg1"/>
                </a:solidFill>
              </a:rPr>
              <a:t>协议网络上的每一个网络适配器都有一个唯一的 </a:t>
            </a:r>
            <a:r>
              <a:rPr lang="en-US" altLang="zh-CN" dirty="0">
                <a:solidFill>
                  <a:schemeClr val="bg1"/>
                </a:solidFill>
              </a:rPr>
              <a:t>IP </a:t>
            </a:r>
            <a:r>
              <a:rPr lang="zh-CN" altLang="en-US" dirty="0">
                <a:solidFill>
                  <a:schemeClr val="bg1"/>
                </a:solidFill>
              </a:rPr>
              <a:t>地址。</a:t>
            </a:r>
            <a:r>
              <a:rPr lang="en-US" altLang="zh-CN" dirty="0">
                <a:solidFill>
                  <a:schemeClr val="bg1"/>
                </a:solidFill>
              </a:rPr>
              <a:t>IP </a:t>
            </a:r>
            <a:r>
              <a:rPr lang="zh-CN" altLang="en-US" dirty="0">
                <a:solidFill>
                  <a:schemeClr val="bg1"/>
                </a:solidFill>
              </a:rPr>
              <a:t>地址是一个 </a:t>
            </a:r>
            <a:r>
              <a:rPr lang="en-US" altLang="zh-CN" dirty="0">
                <a:solidFill>
                  <a:schemeClr val="bg1"/>
                </a:solidFill>
              </a:rPr>
              <a:t>32 </a:t>
            </a:r>
            <a:r>
              <a:rPr lang="zh-CN" altLang="en-US" dirty="0">
                <a:solidFill>
                  <a:schemeClr val="bg1"/>
                </a:solidFill>
              </a:rPr>
              <a:t>位的地址</a:t>
            </a:r>
            <a:r>
              <a:rPr lang="en-US" altLang="zh-CN" dirty="0">
                <a:solidFill>
                  <a:schemeClr val="bg1"/>
                </a:solidFill>
              </a:rPr>
              <a:t>,</a:t>
            </a:r>
            <a:r>
              <a:rPr lang="zh-CN" altLang="en-US" dirty="0">
                <a:solidFill>
                  <a:schemeClr val="bg1"/>
                </a:solidFill>
              </a:rPr>
              <a:t>这个地址通常分成 </a:t>
            </a:r>
            <a:r>
              <a:rPr lang="en-US" altLang="zh-CN" dirty="0">
                <a:solidFill>
                  <a:schemeClr val="bg1"/>
                </a:solidFill>
              </a:rPr>
              <a:t>4 </a:t>
            </a:r>
            <a:r>
              <a:rPr lang="zh-CN" altLang="en-US" dirty="0">
                <a:solidFill>
                  <a:schemeClr val="bg1"/>
                </a:solidFill>
              </a:rPr>
              <a:t>段，每</a:t>
            </a:r>
            <a:r>
              <a:rPr lang="en-US" altLang="zh-CN" dirty="0">
                <a:solidFill>
                  <a:schemeClr val="bg1"/>
                </a:solidFill>
              </a:rPr>
              <a:t>8</a:t>
            </a:r>
            <a:r>
              <a:rPr lang="zh-CN" altLang="en-US" dirty="0">
                <a:solidFill>
                  <a:schemeClr val="bg1"/>
                </a:solidFill>
              </a:rPr>
              <a:t>个二进制为一段，但是为了方便阅读，通常会将每段都转换为十进制来显示，比如大家非常熟悉的 </a:t>
            </a:r>
            <a:r>
              <a:rPr lang="en-US" altLang="zh-CN" dirty="0">
                <a:solidFill>
                  <a:schemeClr val="bg1"/>
                </a:solidFill>
              </a:rPr>
              <a:t>192.168.0.1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以十进制 </a:t>
            </a:r>
            <a:r>
              <a:rPr lang="en-US" altLang="zh-CN" dirty="0">
                <a:solidFill>
                  <a:schemeClr val="bg1"/>
                </a:solidFill>
              </a:rPr>
              <a:t>127 </a:t>
            </a:r>
            <a:r>
              <a:rPr lang="zh-CN" altLang="en-US" dirty="0">
                <a:solidFill>
                  <a:schemeClr val="bg1"/>
                </a:solidFill>
              </a:rPr>
              <a:t>开头的地址都是环回地址。目的地址是环回地址的消息，其实是由本地发送和接收的。主要是用于测试 </a:t>
            </a:r>
            <a:r>
              <a:rPr lang="en-US" altLang="zh-CN" dirty="0">
                <a:solidFill>
                  <a:schemeClr val="bg1"/>
                </a:solidFill>
              </a:rPr>
              <a:t>TCP/IP </a:t>
            </a:r>
            <a:r>
              <a:rPr lang="zh-CN" altLang="en-US" dirty="0">
                <a:solidFill>
                  <a:schemeClr val="bg1"/>
                </a:solidFill>
              </a:rPr>
              <a:t>软件是否正常工作。我们用 </a:t>
            </a:r>
            <a:r>
              <a:rPr lang="en-US" altLang="zh-CN" dirty="0">
                <a:solidFill>
                  <a:schemeClr val="bg1"/>
                </a:solidFill>
              </a:rPr>
              <a:t>ping </a:t>
            </a:r>
            <a:r>
              <a:rPr lang="zh-CN" altLang="en-US" dirty="0">
                <a:solidFill>
                  <a:schemeClr val="bg1"/>
                </a:solidFill>
              </a:rPr>
              <a:t>功能的时候，一般用的环回地址是 </a:t>
            </a:r>
            <a:r>
              <a:rPr lang="en-US" altLang="zh-CN" dirty="0">
                <a:solidFill>
                  <a:schemeClr val="bg1"/>
                </a:solidFill>
              </a:rPr>
              <a:t>127.0.0.1</a:t>
            </a:r>
          </a:p>
        </p:txBody>
      </p:sp>
    </p:spTree>
    <p:extLst>
      <p:ext uri="{BB962C8B-B14F-4D97-AF65-F5344CB8AC3E}">
        <p14:creationId xmlns:p14="http://schemas.microsoft.com/office/powerpoint/2010/main" val="412402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655BDA-C941-4003-B4E8-FA5499A24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传输层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30ED4F-AC27-401B-BF27-CBB56AB15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传输层提供了两种到达目标网络的方式</a:t>
            </a: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传输控制协议（</a:t>
            </a:r>
            <a:r>
              <a:rPr lang="en-US" altLang="zh-CN" dirty="0">
                <a:solidFill>
                  <a:schemeClr val="bg1"/>
                </a:solidFill>
              </a:rPr>
              <a:t>TCP</a:t>
            </a:r>
            <a:r>
              <a:rPr lang="zh-CN" altLang="en-US" dirty="0">
                <a:solidFill>
                  <a:schemeClr val="bg1"/>
                </a:solidFill>
              </a:rPr>
              <a:t>）：提供了完善的错误控制和流量控制，能够确保数据正常传输，是一个面向连接的协议。</a:t>
            </a: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用户数据报协议（</a:t>
            </a:r>
            <a:r>
              <a:rPr lang="en-US" altLang="zh-CN" dirty="0">
                <a:solidFill>
                  <a:schemeClr val="bg1"/>
                </a:solidFill>
              </a:rPr>
              <a:t>UDP</a:t>
            </a:r>
            <a:r>
              <a:rPr lang="zh-CN" altLang="en-US" dirty="0">
                <a:solidFill>
                  <a:schemeClr val="bg1"/>
                </a:solidFill>
              </a:rPr>
              <a:t>）：只提供了基本的错误检测，是一个无连接的协议。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8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7F5DE-E931-4BBD-A727-BFA541FF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UDP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>
                <a:solidFill>
                  <a:schemeClr val="bg1"/>
                </a:solidFill>
              </a:rPr>
              <a:t>TCP</a:t>
            </a:r>
            <a:r>
              <a:rPr lang="zh-CN" altLang="en-US" dirty="0">
                <a:solidFill>
                  <a:schemeClr val="bg1"/>
                </a:solidFill>
              </a:rPr>
              <a:t>协议特点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148E3F-11A6-44A2-8BAD-FE9EA6D72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：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r>
              <a:rPr lang="en-US" altLang="zh-CN" dirty="0">
                <a:solidFill>
                  <a:schemeClr val="bg1"/>
                </a:solidFill>
              </a:rPr>
              <a:t>UDP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把数据打包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数据大小有限制（</a:t>
            </a:r>
            <a:r>
              <a:rPr lang="en-US" altLang="zh-CN" dirty="0">
                <a:solidFill>
                  <a:schemeClr val="bg1"/>
                </a:solidFill>
              </a:rPr>
              <a:t>64k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不建立连接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速度快，但可靠性低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r>
              <a:rPr lang="en-US" altLang="zh-CN" dirty="0">
                <a:solidFill>
                  <a:schemeClr val="bg1"/>
                </a:solidFill>
              </a:rPr>
              <a:t>TCP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建立连接通道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数据大小无限制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速度慢，但是可靠性高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由于传输层涉及的东西比较多，比如端口，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等，都是我们做移动开发需要了解的，之后我们再具体做介绍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28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966854-DBDC-4E24-971C-BE3979241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应用层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C69100-369D-4CF2-AD14-AAC3EC02D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应用层做为 </a:t>
            </a:r>
            <a:r>
              <a:rPr lang="en-US" altLang="zh-CN" dirty="0">
                <a:solidFill>
                  <a:schemeClr val="bg1"/>
                </a:solidFill>
              </a:rPr>
              <a:t>TCP/IP </a:t>
            </a:r>
            <a:r>
              <a:rPr lang="zh-CN" altLang="en-US" dirty="0">
                <a:solidFill>
                  <a:schemeClr val="bg1"/>
                </a:solidFill>
              </a:rPr>
              <a:t>协议的最高层级，对于我们移动开发来说，是接触最多的。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1) </a:t>
            </a:r>
            <a:r>
              <a:rPr lang="zh-CN" altLang="zh-CN" dirty="0">
                <a:solidFill>
                  <a:schemeClr val="bg1"/>
                </a:solidFill>
              </a:rPr>
              <a:t>运行在</a:t>
            </a:r>
            <a:r>
              <a:rPr lang="en-US" altLang="zh-CN" dirty="0">
                <a:solidFill>
                  <a:schemeClr val="bg1"/>
                </a:solidFill>
              </a:rPr>
              <a:t>TCP</a:t>
            </a:r>
            <a:r>
              <a:rPr lang="zh-CN" altLang="zh-CN" dirty="0">
                <a:solidFill>
                  <a:schemeClr val="bg1"/>
                </a:solidFill>
              </a:rPr>
              <a:t>协议上的协议：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HTTP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Hypertext Transfer Protocol</a:t>
            </a:r>
            <a:r>
              <a:rPr lang="zh-CN" altLang="zh-CN" dirty="0">
                <a:solidFill>
                  <a:schemeClr val="bg1"/>
                </a:solidFill>
              </a:rPr>
              <a:t>，超文本传输协议），主要用于普通浏览。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HTTPS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Hypertext Transfer Protocol over Secure Socket Layer, or HTTP over SSL</a:t>
            </a:r>
            <a:r>
              <a:rPr lang="zh-CN" altLang="zh-CN" dirty="0">
                <a:solidFill>
                  <a:schemeClr val="bg1"/>
                </a:solidFill>
              </a:rPr>
              <a:t>，安全超文本传输协议）</a:t>
            </a:r>
            <a:r>
              <a:rPr lang="en-US" altLang="zh-CN" dirty="0">
                <a:solidFill>
                  <a:schemeClr val="bg1"/>
                </a:solidFill>
              </a:rPr>
              <a:t>,HTTP</a:t>
            </a:r>
            <a:r>
              <a:rPr lang="zh-CN" altLang="zh-CN" dirty="0">
                <a:solidFill>
                  <a:schemeClr val="bg1"/>
                </a:solidFill>
              </a:rPr>
              <a:t>协议的安全版本。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FTP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File Transfer Protocol</a:t>
            </a:r>
            <a:r>
              <a:rPr lang="zh-CN" altLang="zh-CN" dirty="0">
                <a:solidFill>
                  <a:schemeClr val="bg1"/>
                </a:solidFill>
              </a:rPr>
              <a:t>，文件传输协议），由名知义，用于文件传输。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POP3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Post Office Protocol, version 3</a:t>
            </a:r>
            <a:r>
              <a:rPr lang="zh-CN" altLang="zh-CN" dirty="0">
                <a:solidFill>
                  <a:schemeClr val="bg1"/>
                </a:solidFill>
              </a:rPr>
              <a:t>，邮局协议），收邮件用。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SMTP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Simple Mail Transfer Protocol</a:t>
            </a:r>
            <a:r>
              <a:rPr lang="zh-CN" altLang="zh-CN" dirty="0">
                <a:solidFill>
                  <a:schemeClr val="bg1"/>
                </a:solidFill>
              </a:rPr>
              <a:t>，简单邮件传输协议），用来发送电子邮件。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TELNET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Teletype over the Network</a:t>
            </a:r>
            <a:r>
              <a:rPr lang="zh-CN" altLang="zh-CN" dirty="0">
                <a:solidFill>
                  <a:schemeClr val="bg1"/>
                </a:solidFill>
              </a:rPr>
              <a:t>，网络电传），通过一个终端（</a:t>
            </a:r>
            <a:r>
              <a:rPr lang="en-US" altLang="zh-CN" dirty="0">
                <a:solidFill>
                  <a:schemeClr val="bg1"/>
                </a:solidFill>
              </a:rPr>
              <a:t>terminal</a:t>
            </a:r>
            <a:r>
              <a:rPr lang="zh-CN" altLang="zh-CN" dirty="0">
                <a:solidFill>
                  <a:schemeClr val="bg1"/>
                </a:solidFill>
              </a:rPr>
              <a:t>）登陆到网络。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SSH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Secure Shell</a:t>
            </a:r>
            <a:r>
              <a:rPr lang="zh-CN" altLang="zh-CN" dirty="0">
                <a:solidFill>
                  <a:schemeClr val="bg1"/>
                </a:solidFill>
              </a:rPr>
              <a:t>，用于替代安全性差的</a:t>
            </a:r>
            <a:r>
              <a:rPr lang="en-US" altLang="zh-CN" dirty="0">
                <a:solidFill>
                  <a:schemeClr val="bg1"/>
                </a:solidFill>
              </a:rPr>
              <a:t>TELNET</a:t>
            </a:r>
            <a:r>
              <a:rPr lang="zh-CN" altLang="zh-CN" dirty="0">
                <a:solidFill>
                  <a:schemeClr val="bg1"/>
                </a:solidFill>
              </a:rPr>
              <a:t>），用于加密安全登陆用。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2) </a:t>
            </a:r>
            <a:r>
              <a:rPr lang="zh-CN" altLang="zh-CN" dirty="0">
                <a:solidFill>
                  <a:schemeClr val="bg1"/>
                </a:solidFill>
              </a:rPr>
              <a:t>运行在</a:t>
            </a:r>
            <a:r>
              <a:rPr lang="en-US" altLang="zh-CN" dirty="0">
                <a:solidFill>
                  <a:schemeClr val="bg1"/>
                </a:solidFill>
              </a:rPr>
              <a:t>UDP</a:t>
            </a:r>
            <a:r>
              <a:rPr lang="zh-CN" altLang="zh-CN" dirty="0">
                <a:solidFill>
                  <a:schemeClr val="bg1"/>
                </a:solidFill>
              </a:rPr>
              <a:t>协议上的协议：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BOOTP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Boot Protocol</a:t>
            </a:r>
            <a:r>
              <a:rPr lang="zh-CN" altLang="zh-CN" dirty="0">
                <a:solidFill>
                  <a:schemeClr val="bg1"/>
                </a:solidFill>
              </a:rPr>
              <a:t>，启动协议），应用于无盘设备。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NTP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Network Time Protocol</a:t>
            </a:r>
            <a:r>
              <a:rPr lang="zh-CN" altLang="zh-CN" dirty="0">
                <a:solidFill>
                  <a:schemeClr val="bg1"/>
                </a:solidFill>
              </a:rPr>
              <a:t>，网络时间协议），用于网络同步。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DHCP</a:t>
            </a:r>
            <a:r>
              <a:rPr lang="zh-CN" altLang="zh-CN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Dynamic Host Configuration Protocol</a:t>
            </a:r>
            <a:r>
              <a:rPr lang="zh-CN" altLang="zh-CN" dirty="0">
                <a:solidFill>
                  <a:schemeClr val="bg1"/>
                </a:solidFill>
              </a:rPr>
              <a:t>，动态主机配置协议），动态配置</a:t>
            </a:r>
            <a:r>
              <a:rPr lang="en-US" altLang="zh-CN" dirty="0">
                <a:solidFill>
                  <a:schemeClr val="bg1"/>
                </a:solidFill>
              </a:rPr>
              <a:t>IP</a:t>
            </a:r>
            <a:r>
              <a:rPr lang="zh-CN" altLang="zh-CN" dirty="0">
                <a:solidFill>
                  <a:schemeClr val="bg1"/>
                </a:solidFill>
              </a:rPr>
              <a:t>地址。</a:t>
            </a:r>
          </a:p>
          <a:p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6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EECB70-2DBE-4E25-BA7B-87584476FE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编程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F6AB6E2-0F65-4BC6-8F54-E2DD9C8CE1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118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1B8AB5-7B79-4562-8934-B0A7D31A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编程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ACF3E5-01D9-468C-A5C0-3DE44879A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网络编程简述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通常也称作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en-US" dirty="0">
                <a:solidFill>
                  <a:schemeClr val="bg1"/>
                </a:solidFill>
              </a:rPr>
              <a:t>套接字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en-US" dirty="0">
                <a:solidFill>
                  <a:schemeClr val="bg1"/>
                </a:solidFill>
              </a:rPr>
              <a:t>，用于描述</a:t>
            </a:r>
            <a:r>
              <a:rPr lang="en-US" altLang="zh-CN" dirty="0">
                <a:solidFill>
                  <a:schemeClr val="bg1"/>
                </a:solidFill>
              </a:rPr>
              <a:t>IP</a:t>
            </a:r>
            <a:r>
              <a:rPr lang="zh-CN" altLang="en-US" dirty="0">
                <a:solidFill>
                  <a:schemeClr val="bg1"/>
                </a:solidFill>
              </a:rPr>
              <a:t>地址和端口，是一个通信链的句柄，应用程序通常通过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en-US" dirty="0">
                <a:solidFill>
                  <a:schemeClr val="bg1"/>
                </a:solidFill>
              </a:rPr>
              <a:t>套接字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en-US" dirty="0">
                <a:solidFill>
                  <a:schemeClr val="bg1"/>
                </a:solidFill>
              </a:rPr>
              <a:t>向网络发出请求或者应答网络请求。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起源于</a:t>
            </a:r>
            <a:r>
              <a:rPr lang="en-US" altLang="zh-CN" dirty="0">
                <a:solidFill>
                  <a:schemeClr val="bg1"/>
                </a:solidFill>
              </a:rPr>
              <a:t>Unix</a:t>
            </a:r>
            <a:r>
              <a:rPr lang="zh-CN" altLang="en-US" dirty="0">
                <a:solidFill>
                  <a:schemeClr val="bg1"/>
                </a:solidFill>
              </a:rPr>
              <a:t>，而</a:t>
            </a:r>
            <a:r>
              <a:rPr lang="en-US" altLang="zh-CN" dirty="0">
                <a:solidFill>
                  <a:schemeClr val="bg1"/>
                </a:solidFill>
              </a:rPr>
              <a:t>Unix/Linux</a:t>
            </a:r>
            <a:r>
              <a:rPr lang="zh-CN" altLang="en-US" dirty="0">
                <a:solidFill>
                  <a:schemeClr val="bg1"/>
                </a:solidFill>
              </a:rPr>
              <a:t>基本哲学之一就是“一切皆文件”，对于文件用打开、读写、关闭模式来操作。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就是该模式的一个实现，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即是一种特殊的文件，一些</a:t>
            </a: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函数就是对其进行的操作（读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写</a:t>
            </a:r>
            <a:r>
              <a:rPr lang="en-US" altLang="zh-CN" dirty="0">
                <a:solidFill>
                  <a:schemeClr val="bg1"/>
                </a:solidFill>
              </a:rPr>
              <a:t>IO</a:t>
            </a:r>
            <a:r>
              <a:rPr lang="zh-CN" altLang="en-US" dirty="0">
                <a:solidFill>
                  <a:schemeClr val="bg1"/>
                </a:solidFill>
              </a:rPr>
              <a:t>、打开、关闭）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>
                <a:solidFill>
                  <a:schemeClr val="bg1"/>
                </a:solidFill>
              </a:rPr>
              <a:t>file</a:t>
            </a:r>
            <a:r>
              <a:rPr lang="zh-CN" altLang="en-US" dirty="0">
                <a:solidFill>
                  <a:schemeClr val="bg1"/>
                </a:solidFill>
              </a:rPr>
              <a:t>的区别：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1)	file</a:t>
            </a:r>
            <a:r>
              <a:rPr lang="zh-CN" altLang="en-US" dirty="0">
                <a:solidFill>
                  <a:schemeClr val="bg1"/>
                </a:solidFill>
              </a:rPr>
              <a:t>模块是针对某个指定文件进行打开、读写、关闭</a:t>
            </a:r>
          </a:p>
          <a:p>
            <a:pPr marL="914400" lvl="1" indent="-457200">
              <a:buAutoNum type="arabicParenR" startAt="2"/>
            </a:pPr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en-US" dirty="0">
                <a:solidFill>
                  <a:schemeClr val="bg1"/>
                </a:solidFill>
              </a:rPr>
              <a:t>模块是针对 服务器端 和 客户端</a:t>
            </a:r>
            <a:r>
              <a:rPr lang="en-US" altLang="zh-CN" dirty="0">
                <a:solidFill>
                  <a:schemeClr val="bg1"/>
                </a:solidFill>
              </a:rPr>
              <a:t>Socket </a:t>
            </a:r>
            <a:r>
              <a:rPr lang="zh-CN" altLang="en-US" dirty="0">
                <a:solidFill>
                  <a:schemeClr val="bg1"/>
                </a:solidFill>
              </a:rPr>
              <a:t>进行打开、读写、关闭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u="sng" dirty="0">
                <a:solidFill>
                  <a:schemeClr val="bg1"/>
                </a:solidFill>
              </a:rPr>
              <a:t>大家只需要记得：两个程序通过“网络”交互数据就使用</a:t>
            </a:r>
            <a:r>
              <a:rPr lang="en-US" altLang="zh-CN" u="sng" dirty="0">
                <a:solidFill>
                  <a:schemeClr val="bg1"/>
                </a:solidFill>
              </a:rPr>
              <a:t>socket</a:t>
            </a:r>
            <a:r>
              <a:rPr lang="zh-CN" altLang="en-US" u="sng" dirty="0">
                <a:solidFill>
                  <a:schemeClr val="bg1"/>
                </a:solidFill>
              </a:rPr>
              <a:t>，它只负责两件事：建立连接，传递数据。</a:t>
            </a:r>
          </a:p>
        </p:txBody>
      </p:sp>
    </p:spTree>
    <p:extLst>
      <p:ext uri="{BB962C8B-B14F-4D97-AF65-F5344CB8AC3E}">
        <p14:creationId xmlns:p14="http://schemas.microsoft.com/office/powerpoint/2010/main" val="1950519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76D10-FD9A-4A72-A6EE-6287DDE1D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socket</a:t>
            </a:r>
            <a:r>
              <a:rPr lang="zh-CN" altLang="zh-CN" dirty="0">
                <a:solidFill>
                  <a:schemeClr val="bg1"/>
                </a:solidFill>
              </a:rPr>
              <a:t>通信流程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843786-739D-474C-AF87-97B0A7701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02E2B5E-F509-4A4F-83E8-66CD9BA2C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949" y="1387401"/>
            <a:ext cx="5899633" cy="532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53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2009</Words>
  <Application>Microsoft Office PowerPoint</Application>
  <PresentationFormat>宽屏</PresentationFormat>
  <Paragraphs>171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等线</vt:lpstr>
      <vt:lpstr>等线 Light</vt:lpstr>
      <vt:lpstr>Arial</vt:lpstr>
      <vt:lpstr>Office 主题​​</vt:lpstr>
      <vt:lpstr>网络编程</vt:lpstr>
      <vt:lpstr>TCP/IP协议简介</vt:lpstr>
      <vt:lpstr>网络层</vt:lpstr>
      <vt:lpstr>传输层</vt:lpstr>
      <vt:lpstr>UDP和TCP协议特点</vt:lpstr>
      <vt:lpstr>应用层</vt:lpstr>
      <vt:lpstr>Socket编程</vt:lpstr>
      <vt:lpstr>Socket编程</vt:lpstr>
      <vt:lpstr>socket通信流程</vt:lpstr>
      <vt:lpstr>简单的ECHO聊天服务– 服务器端:</vt:lpstr>
      <vt:lpstr>简单的ECHO聊天服务– 客户端:</vt:lpstr>
      <vt:lpstr>PowerPoint 演示文稿</vt:lpstr>
      <vt:lpstr>上传文件服务– 服务器端:</vt:lpstr>
      <vt:lpstr>上传文件服务– 客户端:</vt:lpstr>
      <vt:lpstr>SocketServer模块</vt:lpstr>
      <vt:lpstr>ThreadingTCPServer</vt:lpstr>
      <vt:lpstr>第三方库模块简介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网络编程</dc:title>
  <dc:creator> </dc:creator>
  <cp:lastModifiedBy> </cp:lastModifiedBy>
  <cp:revision>25</cp:revision>
  <dcterms:created xsi:type="dcterms:W3CDTF">2019-10-17T12:25:23Z</dcterms:created>
  <dcterms:modified xsi:type="dcterms:W3CDTF">2020-09-01T14:30:17Z</dcterms:modified>
</cp:coreProperties>
</file>